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9" r:id="rId3"/>
    <p:sldId id="282" r:id="rId5"/>
    <p:sldId id="283" r:id="rId6"/>
    <p:sldId id="284" r:id="rId7"/>
    <p:sldId id="285" r:id="rId8"/>
    <p:sldId id="286" r:id="rId9"/>
    <p:sldId id="287" r:id="rId10"/>
    <p:sldId id="288" r:id="rId11"/>
    <p:sldId id="296" r:id="rId12"/>
    <p:sldId id="289" r:id="rId13"/>
    <p:sldId id="290" r:id="rId14"/>
    <p:sldId id="291" r:id="rId15"/>
    <p:sldId id="292" r:id="rId16"/>
    <p:sldId id="294" r:id="rId17"/>
    <p:sldId id="295" r:id="rId18"/>
    <p:sldId id="277" r:id="rId19"/>
    <p:sldId id="27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3EE"/>
    <a:srgbClr val="1F4E79"/>
    <a:srgbClr val="BDD7EE"/>
    <a:srgbClr val="E3C9F7"/>
    <a:srgbClr val="6E0876"/>
    <a:srgbClr val="731AB6"/>
    <a:srgbClr val="740A47"/>
    <a:srgbClr val="720C4E"/>
    <a:srgbClr val="700E54"/>
    <a:srgbClr val="881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77608" autoAdjust="0"/>
  </p:normalViewPr>
  <p:slideViewPr>
    <p:cSldViewPr snapToGrid="0" showGuides="1">
      <p:cViewPr varScale="1">
        <p:scale>
          <a:sx n="86" d="100"/>
          <a:sy n="86" d="100"/>
        </p:scale>
        <p:origin x="936" y="84"/>
      </p:cViewPr>
      <p:guideLst>
        <p:guide orient="horz" pos="2137"/>
        <p:guide pos="3934"/>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13.wmf"/><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2.wmf"/><Relationship Id="rId7" Type="http://schemas.openxmlformats.org/officeDocument/2006/relationships/oleObject" Target="../embeddings/oleObject4.bin"/><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wmf"/><Relationship Id="rId3" Type="http://schemas.openxmlformats.org/officeDocument/2006/relationships/oleObject" Target="../embeddings/oleObject2.bin"/><Relationship Id="rId2" Type="http://schemas.openxmlformats.org/officeDocument/2006/relationships/image" Target="../media/image9.wmf"/><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image" Target="../media/image13.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oleObject" Target="../embeddings/oleObject9.bin"/><Relationship Id="rId7" Type="http://schemas.openxmlformats.org/officeDocument/2006/relationships/image" Target="../media/image16.wmf"/><Relationship Id="rId6" Type="http://schemas.openxmlformats.org/officeDocument/2006/relationships/oleObject" Target="../embeddings/oleObject8.bin"/><Relationship Id="rId5" Type="http://schemas.openxmlformats.org/officeDocument/2006/relationships/image" Target="../media/image15.wmf"/><Relationship Id="rId4" Type="http://schemas.openxmlformats.org/officeDocument/2006/relationships/oleObject" Target="../embeddings/oleObject7.bin"/><Relationship Id="rId3" Type="http://schemas.openxmlformats.org/officeDocument/2006/relationships/tags" Target="../tags/tag9.xml"/><Relationship Id="rId2" Type="http://schemas.openxmlformats.org/officeDocument/2006/relationships/image" Target="../media/image14.wmf"/><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二值图像中的信息隐藏</a:t>
            </a:r>
            <a:endPar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4495991" cy="840284"/>
            <a:chOff x="3135993" y="1051060"/>
            <a:chExt cx="4495991" cy="840284"/>
          </a:xfrm>
        </p:grpSpPr>
        <p:sp>
          <p:nvSpPr>
            <p:cNvPr id="7" name="矩形: 圆角 6"/>
            <p:cNvSpPr/>
            <p:nvPr/>
          </p:nvSpPr>
          <p:spPr>
            <a:xfrm>
              <a:off x="3839427" y="1280937"/>
              <a:ext cx="379255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简易算法的提取过程</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8</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864903" y="1689648"/>
            <a:ext cx="11327097" cy="460375"/>
          </a:xfrm>
          <a:prstGeom prst="rect">
            <a:avLst/>
          </a:prstGeom>
        </p:spPr>
        <p:txBody>
          <a:bodyPr wrap="square">
            <a:spAutoFit/>
          </a:bodyPr>
          <a:lstStyle/>
          <a:p>
            <a:pPr lvl="1"/>
            <a:r>
              <a:rPr lang="zh-CN" altLang="en-US" sz="2400" dirty="0"/>
              <a:t>嵌入过信息的图像中每个区域的黑色像素点个数只有</a:t>
            </a:r>
            <a:r>
              <a:rPr lang="en-US" altLang="zh-CN" sz="2400" dirty="0"/>
              <a:t>4</a:t>
            </a:r>
            <a:r>
              <a:rPr lang="zh-CN" altLang="en-US" sz="2400" dirty="0"/>
              <a:t>个取值：</a:t>
            </a:r>
            <a:endParaRPr lang="zh-CN" altLang="en-US" sz="2400" dirty="0">
              <a:solidFill>
                <a:srgbClr val="0F73EE"/>
              </a:solidFill>
            </a:endParaRPr>
          </a:p>
        </p:txBody>
      </p:sp>
      <p:grpSp>
        <p:nvGrpSpPr>
          <p:cNvPr id="29" name="组合 28"/>
          <p:cNvGrpSpPr/>
          <p:nvPr/>
        </p:nvGrpSpPr>
        <p:grpSpPr>
          <a:xfrm>
            <a:off x="3084084" y="2246675"/>
            <a:ext cx="950032" cy="896245"/>
            <a:chOff x="1419126" y="2735782"/>
            <a:chExt cx="3517954" cy="3318781"/>
          </a:xfrm>
        </p:grpSpPr>
        <p:sp>
          <p:nvSpPr>
            <p:cNvPr id="42" name="椭圆 41"/>
            <p:cNvSpPr/>
            <p:nvPr/>
          </p:nvSpPr>
          <p:spPr>
            <a:xfrm>
              <a:off x="1419126" y="2735782"/>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85000"/>
                    <a:lumOff val="15000"/>
                  </a:schemeClr>
                </a:solidFill>
              </a:endParaRPr>
            </a:p>
          </p:txBody>
        </p:sp>
        <p:sp>
          <p:nvSpPr>
            <p:cNvPr id="38" name="矩形 37"/>
            <p:cNvSpPr/>
            <p:nvPr/>
          </p:nvSpPr>
          <p:spPr>
            <a:xfrm>
              <a:off x="2408023" y="3501330"/>
              <a:ext cx="2529057" cy="1937475"/>
            </a:xfrm>
            <a:prstGeom prst="rect">
              <a:avLst/>
            </a:prstGeom>
          </p:spPr>
          <p:txBody>
            <a:bodyPr wrap="square">
              <a:spAutoFit/>
            </a:bodyPr>
            <a:lstStyle/>
            <a:p>
              <a:pPr fontAlgn="base">
                <a:spcAft>
                  <a:spcPct val="0"/>
                </a:spcAft>
                <a:defRPr/>
              </a:pPr>
              <a:r>
                <a:rPr lang="en-US" altLang="zh-CN" sz="2800" dirty="0">
                  <a:solidFill>
                    <a:srgbClr val="0F73EE"/>
                  </a:solidFill>
                </a:rPr>
                <a:t>0</a:t>
              </a:r>
              <a:endParaRPr lang="zh-CN" altLang="en-US" sz="2800" dirty="0">
                <a:solidFill>
                  <a:srgbClr val="0F73EE"/>
                </a:solidFill>
              </a:endParaRPr>
            </a:p>
          </p:txBody>
        </p:sp>
      </p:grpSp>
      <p:grpSp>
        <p:nvGrpSpPr>
          <p:cNvPr id="44" name="组合 43"/>
          <p:cNvGrpSpPr/>
          <p:nvPr/>
        </p:nvGrpSpPr>
        <p:grpSpPr>
          <a:xfrm>
            <a:off x="4556195" y="2246675"/>
            <a:ext cx="1091583" cy="896245"/>
            <a:chOff x="1419126" y="2735782"/>
            <a:chExt cx="4042115" cy="3318781"/>
          </a:xfrm>
        </p:grpSpPr>
        <p:sp>
          <p:nvSpPr>
            <p:cNvPr id="47" name="椭圆 46"/>
            <p:cNvSpPr/>
            <p:nvPr/>
          </p:nvSpPr>
          <p:spPr>
            <a:xfrm>
              <a:off x="1419126" y="2735782"/>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85000"/>
                    <a:lumOff val="15000"/>
                  </a:schemeClr>
                </a:solidFill>
              </a:endParaRPr>
            </a:p>
          </p:txBody>
        </p:sp>
        <p:sp>
          <p:nvSpPr>
            <p:cNvPr id="46" name="矩形 45"/>
            <p:cNvSpPr/>
            <p:nvPr/>
          </p:nvSpPr>
          <p:spPr>
            <a:xfrm>
              <a:off x="2464686" y="3391377"/>
              <a:ext cx="2996555" cy="1937475"/>
            </a:xfrm>
            <a:prstGeom prst="rect">
              <a:avLst/>
            </a:prstGeom>
          </p:spPr>
          <p:txBody>
            <a:bodyPr wrap="square">
              <a:spAutoFit/>
            </a:bodyPr>
            <a:lstStyle/>
            <a:p>
              <a:pPr fontAlgn="base">
                <a:spcAft>
                  <a:spcPct val="0"/>
                </a:spcAft>
                <a:defRPr/>
              </a:pPr>
              <a:r>
                <a:rPr lang="en-US" altLang="zh-CN" sz="2800" dirty="0">
                  <a:solidFill>
                    <a:schemeClr val="tx1">
                      <a:lumMod val="85000"/>
                      <a:lumOff val="15000"/>
                    </a:schemeClr>
                  </a:solidFill>
                </a:rPr>
                <a:t>1</a:t>
              </a:r>
              <a:endParaRPr lang="zh-CN" altLang="en-US" sz="2800" dirty="0">
                <a:solidFill>
                  <a:schemeClr val="tx1">
                    <a:lumMod val="85000"/>
                    <a:lumOff val="15000"/>
                  </a:schemeClr>
                </a:solidFill>
              </a:endParaRPr>
            </a:p>
          </p:txBody>
        </p:sp>
      </p:grpSp>
      <p:grpSp>
        <p:nvGrpSpPr>
          <p:cNvPr id="49" name="组合 48"/>
          <p:cNvGrpSpPr/>
          <p:nvPr/>
        </p:nvGrpSpPr>
        <p:grpSpPr>
          <a:xfrm>
            <a:off x="5974533" y="2246675"/>
            <a:ext cx="950032" cy="896245"/>
            <a:chOff x="1419126" y="2735782"/>
            <a:chExt cx="3517954" cy="3318781"/>
          </a:xfrm>
        </p:grpSpPr>
        <p:sp>
          <p:nvSpPr>
            <p:cNvPr id="50" name="椭圆 49"/>
            <p:cNvSpPr/>
            <p:nvPr/>
          </p:nvSpPr>
          <p:spPr>
            <a:xfrm>
              <a:off x="1419126" y="2735782"/>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85000"/>
                    <a:lumOff val="15000"/>
                  </a:schemeClr>
                </a:solidFill>
              </a:endParaRPr>
            </a:p>
          </p:txBody>
        </p:sp>
        <p:sp>
          <p:nvSpPr>
            <p:cNvPr id="51" name="矩形 50"/>
            <p:cNvSpPr/>
            <p:nvPr/>
          </p:nvSpPr>
          <p:spPr>
            <a:xfrm>
              <a:off x="2408023" y="3434939"/>
              <a:ext cx="2529057" cy="1937475"/>
            </a:xfrm>
            <a:prstGeom prst="rect">
              <a:avLst/>
            </a:prstGeom>
          </p:spPr>
          <p:txBody>
            <a:bodyPr wrap="square">
              <a:spAutoFit/>
            </a:bodyPr>
            <a:lstStyle/>
            <a:p>
              <a:pPr fontAlgn="base">
                <a:spcAft>
                  <a:spcPct val="0"/>
                </a:spcAft>
                <a:defRPr/>
              </a:pPr>
              <a:r>
                <a:rPr lang="en-US" altLang="zh-CN" sz="2800" dirty="0">
                  <a:solidFill>
                    <a:schemeClr val="tx1">
                      <a:lumMod val="85000"/>
                      <a:lumOff val="15000"/>
                    </a:schemeClr>
                  </a:solidFill>
                </a:rPr>
                <a:t>3</a:t>
              </a:r>
              <a:endParaRPr lang="zh-CN" altLang="en-US" sz="2800" dirty="0">
                <a:solidFill>
                  <a:schemeClr val="tx1">
                    <a:lumMod val="85000"/>
                    <a:lumOff val="15000"/>
                  </a:schemeClr>
                </a:solidFill>
              </a:endParaRPr>
            </a:p>
          </p:txBody>
        </p:sp>
      </p:grpSp>
      <p:grpSp>
        <p:nvGrpSpPr>
          <p:cNvPr id="52" name="组合 51"/>
          <p:cNvGrpSpPr/>
          <p:nvPr/>
        </p:nvGrpSpPr>
        <p:grpSpPr>
          <a:xfrm>
            <a:off x="7446644" y="2246675"/>
            <a:ext cx="1091583" cy="896245"/>
            <a:chOff x="1419126" y="2735782"/>
            <a:chExt cx="4042115" cy="3318781"/>
          </a:xfrm>
        </p:grpSpPr>
        <p:sp>
          <p:nvSpPr>
            <p:cNvPr id="53" name="椭圆 52"/>
            <p:cNvSpPr/>
            <p:nvPr/>
          </p:nvSpPr>
          <p:spPr>
            <a:xfrm>
              <a:off x="1419126" y="2735782"/>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85000"/>
                    <a:lumOff val="15000"/>
                  </a:schemeClr>
                </a:solidFill>
              </a:endParaRPr>
            </a:p>
          </p:txBody>
        </p:sp>
        <p:sp>
          <p:nvSpPr>
            <p:cNvPr id="54" name="矩形 53"/>
            <p:cNvSpPr/>
            <p:nvPr/>
          </p:nvSpPr>
          <p:spPr>
            <a:xfrm>
              <a:off x="2464686" y="3391377"/>
              <a:ext cx="2996555" cy="1937475"/>
            </a:xfrm>
            <a:prstGeom prst="rect">
              <a:avLst/>
            </a:prstGeom>
          </p:spPr>
          <p:txBody>
            <a:bodyPr wrap="square">
              <a:spAutoFit/>
            </a:bodyPr>
            <a:lstStyle/>
            <a:p>
              <a:pPr fontAlgn="base">
                <a:spcAft>
                  <a:spcPct val="0"/>
                </a:spcAft>
                <a:defRPr/>
              </a:pPr>
              <a:r>
                <a:rPr lang="en-US" altLang="zh-CN" sz="2800" dirty="0">
                  <a:solidFill>
                    <a:srgbClr val="0F73EE"/>
                  </a:solidFill>
                </a:rPr>
                <a:t>4</a:t>
              </a:r>
              <a:endParaRPr lang="zh-CN" altLang="en-US" sz="2800" dirty="0">
                <a:solidFill>
                  <a:srgbClr val="0F73EE"/>
                </a:solidFill>
              </a:endParaRPr>
            </a:p>
          </p:txBody>
        </p:sp>
      </p:grpSp>
      <p:grpSp>
        <p:nvGrpSpPr>
          <p:cNvPr id="55" name="组合 54"/>
          <p:cNvGrpSpPr/>
          <p:nvPr/>
        </p:nvGrpSpPr>
        <p:grpSpPr>
          <a:xfrm>
            <a:off x="2425718" y="3879215"/>
            <a:ext cx="7097630" cy="2181343"/>
            <a:chOff x="1076853" y="5080315"/>
            <a:chExt cx="5054600" cy="2654149"/>
          </a:xfrm>
        </p:grpSpPr>
        <p:cxnSp>
          <p:nvCxnSpPr>
            <p:cNvPr id="56" name="直接连接符 55"/>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7" name="矩形: 圆角 56"/>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8" name="矩形 57"/>
          <p:cNvSpPr/>
          <p:nvPr/>
        </p:nvSpPr>
        <p:spPr>
          <a:xfrm>
            <a:off x="2668652" y="4030494"/>
            <a:ext cx="6656034" cy="2009775"/>
          </a:xfrm>
          <a:prstGeom prst="rect">
            <a:avLst/>
          </a:prstGeom>
        </p:spPr>
        <p:txBody>
          <a:bodyPr wrap="square">
            <a:spAutoFit/>
          </a:bodyPr>
          <a:lstStyle/>
          <a:p>
            <a:pPr fontAlgn="base">
              <a:lnSpc>
                <a:spcPct val="130000"/>
              </a:lnSpc>
              <a:spcAft>
                <a:spcPct val="0"/>
              </a:spcAft>
              <a:defRPr/>
            </a:pPr>
            <a:r>
              <a:rPr lang="zh-CN" altLang="en-US" sz="2400" dirty="0"/>
              <a:t>        遍历携密图像的每个</a:t>
            </a:r>
            <a:r>
              <a:rPr lang="en-US" altLang="zh-CN" sz="2400" dirty="0"/>
              <a:t>1×4</a:t>
            </a:r>
            <a:r>
              <a:rPr lang="zh-CN" altLang="en-US" sz="2400" dirty="0"/>
              <a:t>区域，如果黑色像素点个数为</a:t>
            </a:r>
            <a:r>
              <a:rPr lang="en-US" altLang="zh-CN" sz="2400" dirty="0"/>
              <a:t>1</a:t>
            </a:r>
            <a:r>
              <a:rPr lang="zh-CN" altLang="en-US" sz="2400" dirty="0"/>
              <a:t>或</a:t>
            </a:r>
            <a:r>
              <a:rPr lang="en-US" altLang="zh-CN" sz="2400" dirty="0"/>
              <a:t>3</a:t>
            </a:r>
            <a:r>
              <a:rPr lang="zh-CN" altLang="en-US" sz="2400" dirty="0"/>
              <a:t>则提取信息，</a:t>
            </a:r>
            <a:r>
              <a:rPr lang="en-US" altLang="zh-CN" sz="2400" dirty="0"/>
              <a:t>1</a:t>
            </a:r>
            <a:r>
              <a:rPr lang="zh-CN" altLang="en-US" sz="2400" dirty="0"/>
              <a:t>个黑像素点对应‘</a:t>
            </a:r>
            <a:r>
              <a:rPr lang="en-US" altLang="zh-CN" sz="2400" dirty="0"/>
              <a:t>1</a:t>
            </a:r>
            <a:r>
              <a:rPr lang="zh-CN" altLang="en-US" sz="2400" dirty="0"/>
              <a:t>’，</a:t>
            </a:r>
            <a:r>
              <a:rPr lang="en-US" altLang="zh-CN" sz="2400" dirty="0"/>
              <a:t>3</a:t>
            </a:r>
            <a:r>
              <a:rPr lang="zh-CN" altLang="en-US" sz="2400" dirty="0"/>
              <a:t>个黑像素点对应‘</a:t>
            </a:r>
            <a:r>
              <a:rPr lang="en-US" altLang="zh-CN" sz="2400" dirty="0"/>
              <a:t>0</a:t>
            </a:r>
            <a:r>
              <a:rPr lang="zh-CN" altLang="en-US" sz="2400" dirty="0"/>
              <a:t>’，黑色像素为</a:t>
            </a:r>
            <a:r>
              <a:rPr lang="en-US" altLang="zh-CN" sz="2400" dirty="0"/>
              <a:t>0</a:t>
            </a:r>
            <a:r>
              <a:rPr lang="zh-CN" altLang="en-US" sz="2400" dirty="0"/>
              <a:t>或</a:t>
            </a:r>
            <a:r>
              <a:rPr lang="en-US" altLang="zh-CN" sz="2400" dirty="0"/>
              <a:t>4</a:t>
            </a:r>
            <a:r>
              <a:rPr lang="zh-CN" altLang="en-US" sz="2400" dirty="0"/>
              <a:t>为未嵌入信息的区域。</a:t>
            </a:r>
            <a:endParaRPr lang="zh-CN" altLang="en-US" sz="2400" dirty="0"/>
          </a:p>
        </p:txBody>
      </p:sp>
      <p:sp>
        <p:nvSpPr>
          <p:cNvPr id="59" name="矩形 58"/>
          <p:cNvSpPr/>
          <p:nvPr/>
        </p:nvSpPr>
        <p:spPr>
          <a:xfrm>
            <a:off x="5144818" y="3326563"/>
            <a:ext cx="1659429" cy="523220"/>
          </a:xfrm>
          <a:prstGeom prst="rect">
            <a:avLst/>
          </a:prstGeom>
        </p:spPr>
        <p:txBody>
          <a:bodyPr wrap="none">
            <a:spAutoFit/>
          </a:bodyPr>
          <a:lstStyle/>
          <a:p>
            <a:r>
              <a:rPr lang="zh-CN" altLang="en-US" sz="2800" b="1" dirty="0">
                <a:solidFill>
                  <a:srgbClr val="0F73EE"/>
                </a:solidFill>
                <a:latin typeface="+mn-ea"/>
                <a:sym typeface="+mn-ea"/>
              </a:rPr>
              <a:t>提取过程</a:t>
            </a:r>
            <a:endParaRPr lang="zh-CN" altLang="en-US" sz="2800" b="1" dirty="0">
              <a:solidFill>
                <a:srgbClr val="0F73E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18" presetClass="entr" presetSubtype="3"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strips(upRight)">
                                      <p:cBhvr>
                                        <p:cTn id="18" dur="500"/>
                                        <p:tgtEl>
                                          <p:spTgt spid="29"/>
                                        </p:tgtEl>
                                      </p:cBhvr>
                                    </p:animEffect>
                                  </p:childTnLst>
                                </p:cTn>
                              </p:par>
                            </p:childTnLst>
                          </p:cTn>
                        </p:par>
                        <p:par>
                          <p:cTn id="19" fill="hold">
                            <p:stCondLst>
                              <p:cond delay="1500"/>
                            </p:stCondLst>
                            <p:childTnLst>
                              <p:par>
                                <p:cTn id="20" presetID="18" presetClass="entr" presetSubtype="12"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trips(downLeft)">
                                      <p:cBhvr>
                                        <p:cTn id="22" dur="500"/>
                                        <p:tgtEl>
                                          <p:spTgt spid="44"/>
                                        </p:tgtEl>
                                      </p:cBhvr>
                                    </p:animEffect>
                                  </p:childTnLst>
                                </p:cTn>
                              </p:par>
                            </p:childTnLst>
                          </p:cTn>
                        </p:par>
                        <p:par>
                          <p:cTn id="23" fill="hold">
                            <p:stCondLst>
                              <p:cond delay="2000"/>
                            </p:stCondLst>
                            <p:childTnLst>
                              <p:par>
                                <p:cTn id="24" presetID="18" presetClass="entr" presetSubtype="3"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strips(upRight)">
                                      <p:cBhvr>
                                        <p:cTn id="26" dur="500"/>
                                        <p:tgtEl>
                                          <p:spTgt spid="49"/>
                                        </p:tgtEl>
                                      </p:cBhvr>
                                    </p:animEffect>
                                  </p:childTnLst>
                                </p:cTn>
                              </p:par>
                            </p:childTnLst>
                          </p:cTn>
                        </p:par>
                        <p:par>
                          <p:cTn id="27" fill="hold">
                            <p:stCondLst>
                              <p:cond delay="2500"/>
                            </p:stCondLst>
                            <p:childTnLst>
                              <p:par>
                                <p:cTn id="28" presetID="18" presetClass="entr" presetSubtype="12"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strips(downLeft)">
                                      <p:cBhvr>
                                        <p:cTn id="30" dur="500"/>
                                        <p:tgtEl>
                                          <p:spTgt spid="5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childTnLst>
                          </p:cTn>
                        </p:par>
                        <p:par>
                          <p:cTn id="37" fill="hold">
                            <p:stCondLst>
                              <p:cond delay="3500"/>
                            </p:stCondLst>
                            <p:childTnLst>
                              <p:par>
                                <p:cTn id="38" presetID="17"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ppt_h/2"/>
                                          </p:val>
                                        </p:tav>
                                        <p:tav tm="100000">
                                          <p:val>
                                            <p:strVal val="#ppt_y"/>
                                          </p:val>
                                        </p:tav>
                                      </p:tavLst>
                                    </p:anim>
                                    <p:anim calcmode="lin" valueType="num">
                                      <p:cBhvr>
                                        <p:cTn id="42" dur="500" fill="hold"/>
                                        <p:tgtEl>
                                          <p:spTgt spid="55"/>
                                        </p:tgtEl>
                                        <p:attrNameLst>
                                          <p:attrName>ppt_w</p:attrName>
                                        </p:attrNameLst>
                                      </p:cBhvr>
                                      <p:tavLst>
                                        <p:tav tm="0">
                                          <p:val>
                                            <p:strVal val="#ppt_w"/>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6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4495991" cy="840284"/>
            <a:chOff x="3135993" y="1051060"/>
            <a:chExt cx="4495991" cy="840284"/>
          </a:xfrm>
        </p:grpSpPr>
        <p:sp>
          <p:nvSpPr>
            <p:cNvPr id="7" name="矩形: 圆角 6"/>
            <p:cNvSpPr/>
            <p:nvPr/>
          </p:nvSpPr>
          <p:spPr>
            <a:xfrm>
              <a:off x="3839427" y="1280937"/>
              <a:ext cx="379255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简易算法的核心代码</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9</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1144467" y="1653142"/>
            <a:ext cx="4931543" cy="5078313"/>
          </a:xfrm>
          <a:prstGeom prst="rect">
            <a:avLst/>
          </a:prstGeom>
          <a:noFill/>
        </p:spPr>
        <p:txBody>
          <a:bodyPr wrap="none" rtlCol="0">
            <a:spAutoFit/>
          </a:bodyPr>
          <a:lstStyle/>
          <a:p>
            <a:pPr algn="l"/>
            <a:r>
              <a:rPr lang="zh-CN" altLang="en-US" dirty="0"/>
              <a:t>for j=c:cc  %统计区域内黑块个数</a:t>
            </a:r>
            <a:endParaRPr lang="zh-CN" altLang="en-US" dirty="0"/>
          </a:p>
          <a:p>
            <a:pPr algn="l"/>
            <a:r>
              <a:rPr lang="zh-CN" altLang="en-US" dirty="0"/>
              <a:t>     if bw(r,j)==0</a:t>
            </a:r>
            <a:endParaRPr lang="zh-CN" altLang="en-US" dirty="0"/>
          </a:p>
          <a:p>
            <a:pPr algn="l"/>
            <a:r>
              <a:rPr lang="zh-CN" altLang="en-US" dirty="0"/>
              <a:t>         blk=blk+1;</a:t>
            </a:r>
            <a:endParaRPr lang="zh-CN" altLang="en-US" dirty="0"/>
          </a:p>
          <a:p>
            <a:pPr algn="l"/>
            <a:r>
              <a:rPr lang="zh-CN" altLang="en-US" dirty="0"/>
              <a:t>     end</a:t>
            </a:r>
            <a:endParaRPr lang="zh-CN" altLang="en-US" dirty="0"/>
          </a:p>
          <a:p>
            <a:pPr algn="l"/>
            <a:r>
              <a:rPr lang="zh-CN" altLang="en-US" dirty="0"/>
              <a:t>end</a:t>
            </a:r>
            <a:endParaRPr lang="zh-CN" altLang="en-US" dirty="0"/>
          </a:p>
          <a:p>
            <a:pPr algn="l"/>
            <a:r>
              <a:rPr lang="zh-CN" altLang="en-US" dirty="0">
                <a:solidFill>
                  <a:schemeClr val="accent2"/>
                </a:solidFill>
                <a:sym typeface="+mn-ea"/>
              </a:rPr>
              <a:t>%要嵌入消息为0，修改使黑色变为3个</a:t>
            </a:r>
            <a:endParaRPr lang="zh-CN" altLang="en-US" dirty="0">
              <a:solidFill>
                <a:schemeClr val="accent2"/>
              </a:solidFill>
            </a:endParaRPr>
          </a:p>
          <a:p>
            <a:pPr algn="l"/>
            <a:r>
              <a:rPr lang="zh-CN" altLang="en-US" dirty="0">
                <a:solidFill>
                  <a:schemeClr val="accent2"/>
                </a:solidFill>
              </a:rPr>
              <a:t>if bin_msg(ind)==0 </a:t>
            </a:r>
            <a:endParaRPr lang="zh-CN" altLang="en-US" dirty="0">
              <a:solidFill>
                <a:schemeClr val="accent2"/>
              </a:solidFill>
            </a:endParaRPr>
          </a:p>
          <a:p>
            <a:pPr algn="l"/>
            <a:r>
              <a:rPr lang="zh-CN" altLang="en-US" dirty="0"/>
              <a:t>    </a:t>
            </a:r>
            <a:r>
              <a:rPr lang="zh-CN" altLang="en-US" dirty="0">
                <a:solidFill>
                  <a:srgbClr val="0F73EE"/>
                </a:solidFill>
              </a:rPr>
              <a:t>if blk==1 </a:t>
            </a:r>
            <a:r>
              <a:rPr lang="en-US" altLang="zh-CN" dirty="0"/>
              <a:t>%1</a:t>
            </a:r>
            <a:r>
              <a:rPr lang="zh-CN" altLang="en-US" dirty="0"/>
              <a:t>个黑像素的情况 </a:t>
            </a:r>
            <a:endParaRPr lang="zh-CN" altLang="en-US" dirty="0"/>
          </a:p>
          <a:p>
            <a:pPr algn="l"/>
            <a:r>
              <a:rPr lang="zh-CN" altLang="en-US" dirty="0"/>
              <a:t>        </a:t>
            </a:r>
            <a:r>
              <a:rPr lang="zh-CN" altLang="en-US" dirty="0">
                <a:solidFill>
                  <a:srgbClr val="FF0000"/>
                </a:solidFill>
              </a:rPr>
              <a:t>if bw(r,c)==0 </a:t>
            </a:r>
            <a:r>
              <a:rPr lang="en-US" altLang="zh-CN" dirty="0"/>
              <a:t>%</a:t>
            </a:r>
            <a:r>
              <a:rPr lang="zh-CN" altLang="en-US" dirty="0"/>
              <a:t>黑像素位于第</a:t>
            </a:r>
            <a:r>
              <a:rPr lang="en-US" altLang="zh-CN" dirty="0"/>
              <a:t>1</a:t>
            </a:r>
            <a:r>
              <a:rPr lang="zh-CN" altLang="en-US" dirty="0"/>
              <a:t>个位置</a:t>
            </a:r>
            <a:endParaRPr lang="zh-CN" altLang="en-US" dirty="0"/>
          </a:p>
          <a:p>
            <a:pPr algn="l"/>
            <a:r>
              <a:rPr lang="zh-CN" altLang="en-US" dirty="0"/>
              <a:t>            bw(r,c+1)=0;</a:t>
            </a:r>
            <a:endParaRPr lang="zh-CN" altLang="en-US" dirty="0"/>
          </a:p>
          <a:p>
            <a:pPr algn="l"/>
            <a:r>
              <a:rPr lang="zh-CN" altLang="en-US" dirty="0"/>
              <a:t>            bw(r,c+2)=0;</a:t>
            </a:r>
            <a:endParaRPr lang="zh-CN" altLang="en-US" dirty="0"/>
          </a:p>
          <a:p>
            <a:r>
              <a:rPr lang="zh-CN" altLang="en-US" dirty="0"/>
              <a:t>        </a:t>
            </a:r>
            <a:r>
              <a:rPr lang="zh-CN" altLang="en-US" dirty="0">
                <a:solidFill>
                  <a:srgbClr val="FF0000"/>
                </a:solidFill>
              </a:rPr>
              <a:t>elseif bw(r,c+1)==0</a:t>
            </a:r>
            <a:r>
              <a:rPr lang="en-US" altLang="zh-CN" dirty="0"/>
              <a:t> %</a:t>
            </a:r>
            <a:r>
              <a:rPr lang="zh-CN" altLang="en-US" dirty="0"/>
              <a:t>黑像素位于第</a:t>
            </a:r>
            <a:r>
              <a:rPr lang="en-US" altLang="zh-CN" dirty="0"/>
              <a:t>2</a:t>
            </a:r>
            <a:r>
              <a:rPr lang="zh-CN" altLang="en-US" dirty="0"/>
              <a:t>个位置</a:t>
            </a:r>
            <a:endParaRPr lang="zh-CN" altLang="en-US" dirty="0">
              <a:solidFill>
                <a:srgbClr val="FF0000"/>
              </a:solidFill>
            </a:endParaRPr>
          </a:p>
          <a:p>
            <a:pPr algn="l"/>
            <a:r>
              <a:rPr lang="zh-CN" altLang="en-US" dirty="0"/>
              <a:t>            bw(r,c)=0;</a:t>
            </a:r>
            <a:endParaRPr lang="zh-CN" altLang="en-US" dirty="0"/>
          </a:p>
          <a:p>
            <a:pPr algn="l"/>
            <a:r>
              <a:rPr lang="zh-CN" altLang="en-US" dirty="0"/>
              <a:t>            bw(r,c+2)=0;</a:t>
            </a:r>
            <a:endParaRPr lang="zh-CN" altLang="en-US" dirty="0"/>
          </a:p>
          <a:p>
            <a:r>
              <a:rPr lang="zh-CN" altLang="en-US" dirty="0"/>
              <a:t>        </a:t>
            </a:r>
            <a:r>
              <a:rPr lang="zh-CN" altLang="en-US" dirty="0">
                <a:solidFill>
                  <a:srgbClr val="FF0000"/>
                </a:solidFill>
              </a:rPr>
              <a:t>elseif ........</a:t>
            </a:r>
            <a:r>
              <a:rPr lang="en-US" altLang="zh-CN" dirty="0"/>
              <a:t> %</a:t>
            </a:r>
            <a:r>
              <a:rPr lang="zh-CN" altLang="en-US" dirty="0"/>
              <a:t>黑像素位于第</a:t>
            </a:r>
            <a:r>
              <a:rPr lang="en-US" altLang="zh-CN" dirty="0"/>
              <a:t>3</a:t>
            </a:r>
            <a:r>
              <a:rPr lang="zh-CN" altLang="en-US" dirty="0"/>
              <a:t>个位置</a:t>
            </a:r>
            <a:endParaRPr lang="zh-CN" altLang="en-US" dirty="0">
              <a:solidFill>
                <a:srgbClr val="FF0000"/>
              </a:solidFill>
            </a:endParaRPr>
          </a:p>
          <a:p>
            <a:r>
              <a:rPr lang="en-US" altLang="zh-CN" dirty="0"/>
              <a:t>        </a:t>
            </a:r>
            <a:r>
              <a:rPr lang="en-US" altLang="zh-CN" dirty="0">
                <a:solidFill>
                  <a:srgbClr val="FF0000"/>
                </a:solidFill>
              </a:rPr>
              <a:t>else......</a:t>
            </a:r>
            <a:r>
              <a:rPr lang="en-US" altLang="zh-CN" dirty="0"/>
              <a:t>  %</a:t>
            </a:r>
            <a:r>
              <a:rPr lang="zh-CN" altLang="en-US" dirty="0"/>
              <a:t>黑像素位于第</a:t>
            </a:r>
            <a:r>
              <a:rPr lang="en-US" altLang="zh-CN" dirty="0"/>
              <a:t>4</a:t>
            </a:r>
            <a:r>
              <a:rPr lang="zh-CN" altLang="en-US" dirty="0"/>
              <a:t>个位置</a:t>
            </a:r>
            <a:endParaRPr lang="zh-CN" altLang="en-US" dirty="0">
              <a:solidFill>
                <a:srgbClr val="FF0000"/>
              </a:solidFill>
            </a:endParaRPr>
          </a:p>
          <a:p>
            <a:pPr algn="l"/>
            <a:r>
              <a:rPr lang="zh-CN" altLang="en-US" dirty="0"/>
              <a:t>        end</a:t>
            </a:r>
            <a:endParaRPr lang="zh-CN" altLang="en-US" dirty="0"/>
          </a:p>
          <a:p>
            <a:pPr algn="l"/>
            <a:r>
              <a:rPr lang="zh-CN" altLang="en-US" dirty="0"/>
              <a:t>       </a:t>
            </a:r>
            <a:endParaRPr lang="zh-CN" altLang="en-US" dirty="0"/>
          </a:p>
        </p:txBody>
      </p:sp>
      <p:sp>
        <p:nvSpPr>
          <p:cNvPr id="28" name="文本框 27"/>
          <p:cNvSpPr txBox="1"/>
          <p:nvPr/>
        </p:nvSpPr>
        <p:spPr>
          <a:xfrm>
            <a:off x="5930881" y="1579421"/>
            <a:ext cx="5537835" cy="4801314"/>
          </a:xfrm>
          <a:prstGeom prst="rect">
            <a:avLst/>
          </a:prstGeom>
          <a:noFill/>
        </p:spPr>
        <p:txBody>
          <a:bodyPr wrap="square" rtlCol="0" anchor="t">
            <a:spAutoFit/>
          </a:bodyPr>
          <a:lstStyle/>
          <a:p>
            <a:r>
              <a:rPr lang="zh-CN" altLang="en-US" dirty="0">
                <a:sym typeface="+mn-ea"/>
              </a:rPr>
              <a:t>            </a:t>
            </a:r>
            <a:r>
              <a:rPr lang="zh-CN" altLang="en-US" dirty="0">
                <a:solidFill>
                  <a:srgbClr val="0F73EE"/>
                </a:solidFill>
                <a:sym typeface="+mn-ea"/>
              </a:rPr>
              <a:t>elseif blk==2 </a:t>
            </a:r>
            <a:r>
              <a:rPr lang="en-US" altLang="zh-CN" dirty="0"/>
              <a:t>%2</a:t>
            </a:r>
            <a:r>
              <a:rPr lang="zh-CN" altLang="en-US" dirty="0"/>
              <a:t>个黑像素的情况 </a:t>
            </a:r>
            <a:endParaRPr lang="zh-CN" altLang="en-US" dirty="0">
              <a:solidFill>
                <a:srgbClr val="0070C0"/>
              </a:solidFill>
            </a:endParaRPr>
          </a:p>
          <a:p>
            <a:r>
              <a:rPr lang="zh-CN" altLang="en-US" dirty="0">
                <a:sym typeface="+mn-ea"/>
              </a:rPr>
              <a:t>                ............</a:t>
            </a:r>
            <a:r>
              <a:rPr lang="en-US" altLang="zh-CN" dirty="0"/>
              <a:t>   </a:t>
            </a:r>
            <a:endParaRPr lang="en-US" altLang="zh-CN" dirty="0"/>
          </a:p>
          <a:p>
            <a:r>
              <a:rPr lang="zh-CN" altLang="en-US" dirty="0">
                <a:solidFill>
                  <a:srgbClr val="0F73EE"/>
                </a:solidFill>
                <a:sym typeface="+mn-ea"/>
              </a:rPr>
              <a:t>            elseif blk==</a:t>
            </a:r>
            <a:r>
              <a:rPr lang="en-US" altLang="zh-CN" dirty="0">
                <a:solidFill>
                  <a:srgbClr val="0F73EE"/>
                </a:solidFill>
                <a:sym typeface="+mn-ea"/>
              </a:rPr>
              <a:t>3</a:t>
            </a:r>
            <a:r>
              <a:rPr lang="zh-CN" altLang="en-US" dirty="0">
                <a:solidFill>
                  <a:srgbClr val="0F73EE"/>
                </a:solidFill>
                <a:sym typeface="+mn-ea"/>
              </a:rPr>
              <a:t> </a:t>
            </a:r>
            <a:r>
              <a:rPr lang="en-US" altLang="zh-CN" dirty="0"/>
              <a:t>%3</a:t>
            </a:r>
            <a:r>
              <a:rPr lang="zh-CN" altLang="en-US" dirty="0"/>
              <a:t>个黑像素的情况 </a:t>
            </a:r>
            <a:endParaRPr lang="zh-CN" altLang="en-US" dirty="0">
              <a:solidFill>
                <a:srgbClr val="0070C0"/>
              </a:solidFill>
            </a:endParaRPr>
          </a:p>
          <a:p>
            <a:r>
              <a:rPr lang="zh-CN" altLang="en-US" dirty="0">
                <a:sym typeface="+mn-ea"/>
              </a:rPr>
              <a:t>                ............</a:t>
            </a:r>
            <a:r>
              <a:rPr lang="en-US" altLang="zh-CN" dirty="0"/>
              <a:t> </a:t>
            </a:r>
            <a:endParaRPr lang="en-US" altLang="zh-CN" dirty="0"/>
          </a:p>
          <a:p>
            <a:r>
              <a:rPr lang="en-US" altLang="zh-CN" dirty="0">
                <a:solidFill>
                  <a:srgbClr val="0F73EE"/>
                </a:solidFill>
                <a:sym typeface="+mn-ea"/>
              </a:rPr>
              <a:t>            </a:t>
            </a:r>
            <a:r>
              <a:rPr lang="zh-CN" altLang="en-US" dirty="0">
                <a:solidFill>
                  <a:srgbClr val="0F73EE"/>
                </a:solidFill>
                <a:sym typeface="+mn-ea"/>
              </a:rPr>
              <a:t>elseif blk==4</a:t>
            </a:r>
            <a:r>
              <a:rPr lang="en-US" altLang="zh-CN" dirty="0">
                <a:solidFill>
                  <a:srgbClr val="0F73EE"/>
                </a:solidFill>
              </a:rPr>
              <a:t>  </a:t>
            </a:r>
            <a:r>
              <a:rPr lang="en-US" altLang="zh-CN" dirty="0"/>
              <a:t>%4</a:t>
            </a:r>
            <a:r>
              <a:rPr lang="zh-CN" altLang="en-US" dirty="0"/>
              <a:t>个黑像素（即全白块）的情况 </a:t>
            </a:r>
            <a:endParaRPr lang="zh-CN" altLang="en-US" dirty="0">
              <a:solidFill>
                <a:srgbClr val="0070C0"/>
              </a:solidFill>
            </a:endParaRPr>
          </a:p>
          <a:p>
            <a:pPr algn="l"/>
            <a:r>
              <a:rPr lang="zh-CN" altLang="en-US" dirty="0">
                <a:sym typeface="+mn-ea"/>
              </a:rPr>
              <a:t>                randnum=round(rand(1,1)*3 ); </a:t>
            </a:r>
            <a:endParaRPr lang="zh-CN" altLang="en-US" dirty="0"/>
          </a:p>
          <a:p>
            <a:pPr algn="l"/>
            <a:r>
              <a:rPr lang="zh-CN" altLang="en-US" dirty="0">
                <a:sym typeface="+mn-ea"/>
              </a:rPr>
              <a:t>                if randnum==0</a:t>
            </a:r>
            <a:endParaRPr lang="zh-CN" altLang="en-US" dirty="0"/>
          </a:p>
          <a:p>
            <a:pPr algn="l"/>
            <a:r>
              <a:rPr lang="zh-CN" altLang="en-US" dirty="0">
                <a:sym typeface="+mn-ea"/>
              </a:rPr>
              <a:t>                   bw(r,c)=1;</a:t>
            </a:r>
            <a:endParaRPr lang="zh-CN" altLang="en-US" dirty="0"/>
          </a:p>
          <a:p>
            <a:pPr algn="l"/>
            <a:r>
              <a:rPr lang="zh-CN" altLang="en-US" dirty="0">
                <a:sym typeface="+mn-ea"/>
              </a:rPr>
              <a:t>                elseif randnum==1</a:t>
            </a:r>
            <a:endParaRPr lang="zh-CN" altLang="en-US" dirty="0"/>
          </a:p>
          <a:p>
            <a:pPr algn="l"/>
            <a:r>
              <a:rPr lang="zh-CN" altLang="en-US" dirty="0">
                <a:sym typeface="+mn-ea"/>
              </a:rPr>
              <a:t>                    bw(r,c+1)=1;</a:t>
            </a:r>
            <a:endParaRPr lang="zh-CN" altLang="en-US" dirty="0"/>
          </a:p>
          <a:p>
            <a:pPr algn="l"/>
            <a:r>
              <a:rPr lang="zh-CN" altLang="en-US" dirty="0">
                <a:sym typeface="+mn-ea"/>
              </a:rPr>
              <a:t>                ..........</a:t>
            </a:r>
            <a:endParaRPr lang="zh-CN" altLang="en-US" dirty="0"/>
          </a:p>
          <a:p>
            <a:pPr algn="l"/>
            <a:r>
              <a:rPr lang="zh-CN" altLang="en-US" dirty="0">
                <a:sym typeface="+mn-ea"/>
              </a:rPr>
              <a:t>                end</a:t>
            </a:r>
            <a:endParaRPr lang="zh-CN" altLang="en-US" dirty="0"/>
          </a:p>
          <a:p>
            <a:pPr algn="l"/>
            <a:r>
              <a:rPr lang="zh-CN" altLang="en-US" dirty="0">
                <a:sym typeface="+mn-ea"/>
              </a:rPr>
              <a:t>            </a:t>
            </a:r>
            <a:r>
              <a:rPr lang="zh-CN" altLang="en-US" dirty="0">
                <a:solidFill>
                  <a:schemeClr val="accent1">
                    <a:lumMod val="75000"/>
                  </a:schemeClr>
                </a:solidFill>
                <a:sym typeface="+mn-ea"/>
              </a:rPr>
              <a:t>elseif blk==0  </a:t>
            </a:r>
            <a:r>
              <a:rPr lang="zh-CN" altLang="en-US" dirty="0">
                <a:sym typeface="+mn-ea"/>
              </a:rPr>
              <a:t>%黑色为0个，舍弃这一块</a:t>
            </a:r>
            <a:endParaRPr lang="zh-CN" altLang="en-US" dirty="0"/>
          </a:p>
          <a:p>
            <a:pPr algn="l"/>
            <a:r>
              <a:rPr lang="zh-CN" altLang="en-US" dirty="0">
                <a:sym typeface="+mn-ea"/>
              </a:rPr>
              <a:t>                ind=ind-1;</a:t>
            </a:r>
            <a:endParaRPr lang="zh-CN" altLang="en-US" dirty="0"/>
          </a:p>
          <a:p>
            <a:pPr algn="l"/>
            <a:r>
              <a:rPr lang="zh-CN" altLang="en-US" dirty="0">
                <a:sym typeface="+mn-ea"/>
              </a:rPr>
              <a:t>            end</a:t>
            </a:r>
            <a:endParaRPr lang="zh-CN" altLang="en-US" dirty="0"/>
          </a:p>
          <a:p>
            <a:pPr algn="l"/>
            <a:r>
              <a:rPr lang="zh-CN" altLang="en-US" dirty="0">
                <a:sym typeface="+mn-ea"/>
              </a:rPr>
              <a:t>        </a:t>
            </a:r>
            <a:r>
              <a:rPr lang="zh-CN" altLang="en-US" dirty="0">
                <a:solidFill>
                  <a:schemeClr val="accent2"/>
                </a:solidFill>
                <a:sym typeface="+mn-ea"/>
              </a:rPr>
              <a:t>else %要嵌入的消息为1，需要修改使黑色为1个</a:t>
            </a:r>
            <a:endParaRPr lang="zh-CN" altLang="en-US" dirty="0">
              <a:solidFill>
                <a:schemeClr val="accent2"/>
              </a:solidFill>
            </a:endParaRPr>
          </a:p>
          <a:p>
            <a:pPr algn="l"/>
            <a:r>
              <a:rPr lang="zh-CN" altLang="en-US" dirty="0">
                <a:sym typeface="+mn-ea"/>
              </a:rPr>
              <a:t>          .........</a:t>
            </a:r>
            <a:endParaRPr lang="zh-CN" altLang="en-US" dirty="0"/>
          </a:p>
        </p:txBody>
      </p:sp>
      <p:cxnSp>
        <p:nvCxnSpPr>
          <p:cNvPr id="30" name="直接连接符 29"/>
          <p:cNvCxnSpPr/>
          <p:nvPr/>
        </p:nvCxnSpPr>
        <p:spPr>
          <a:xfrm>
            <a:off x="6076010" y="1653142"/>
            <a:ext cx="0" cy="4653873"/>
          </a:xfrm>
          <a:prstGeom prst="line">
            <a:avLst/>
          </a:prstGeom>
          <a:ln>
            <a:solidFill>
              <a:srgbClr val="0F73E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up)">
                                      <p:cBhvr>
                                        <p:cTn id="14" dur="500"/>
                                        <p:tgtEl>
                                          <p:spTgt spid="2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94243" y="612348"/>
            <a:ext cx="2660582" cy="865722"/>
            <a:chOff x="3070886" y="1025622"/>
            <a:chExt cx="2660582" cy="865722"/>
          </a:xfrm>
        </p:grpSpPr>
        <p:sp>
          <p:nvSpPr>
            <p:cNvPr id="7" name="矩形: 圆角 6"/>
            <p:cNvSpPr/>
            <p:nvPr/>
          </p:nvSpPr>
          <p:spPr>
            <a:xfrm>
              <a:off x="3839428" y="1280937"/>
              <a:ext cx="189204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162095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运行结果</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070886" y="1025622"/>
              <a:ext cx="800219" cy="830997"/>
            </a:xfrm>
            <a:prstGeom prst="rect">
              <a:avLst/>
            </a:prstGeom>
          </p:spPr>
          <p:txBody>
            <a:bodyPr wrap="none">
              <a:spAutoFit/>
            </a:bodyPr>
            <a:lstStyle/>
            <a:p>
              <a:r>
                <a:rPr lang="en-US" altLang="zh-CN" sz="4800" b="1" i="1" dirty="0">
                  <a:solidFill>
                    <a:schemeClr val="accent5">
                      <a:lumMod val="50000"/>
                    </a:schemeClr>
                  </a:solidFill>
                  <a:latin typeface="+mj-lt"/>
                </a:rPr>
                <a:t>10</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1"/>
          <a:srcRect l="10479" t="18861" r="6783" b="15997"/>
          <a:stretch>
            <a:fillRect/>
          </a:stretch>
        </p:blipFill>
        <p:spPr>
          <a:xfrm>
            <a:off x="2276679" y="1845225"/>
            <a:ext cx="7227405" cy="3421242"/>
          </a:xfrm>
          <a:prstGeom prst="rect">
            <a:avLst/>
          </a:prstGeom>
          <a:effectLst>
            <a:outerShdw blurRad="50800" dist="38100" dir="2700000" algn="tl" rotWithShape="0">
              <a:prstClr val="black">
                <a:alpha val="40000"/>
              </a:prstClr>
            </a:outerShdw>
          </a:effectLst>
        </p:spPr>
      </p:pic>
      <p:pic>
        <p:nvPicPr>
          <p:cNvPr id="12" name="图片 11" descr="QQ截图20160427231505"/>
          <p:cNvPicPr/>
          <p:nvPr/>
        </p:nvPicPr>
        <p:blipFill rotWithShape="1">
          <a:blip r:embed="rId2"/>
          <a:srcRect b="81903"/>
          <a:stretch>
            <a:fillRect/>
          </a:stretch>
        </p:blipFill>
        <p:spPr>
          <a:xfrm>
            <a:off x="2276679" y="5452905"/>
            <a:ext cx="3643475" cy="585931"/>
          </a:xfrm>
          <a:prstGeom prst="rect">
            <a:avLst/>
          </a:prstGeom>
          <a:effectLst>
            <a:outerShdw blurRad="50800" dist="38100" dir="2700000" algn="tl" rotWithShape="0">
              <a:prstClr val="black">
                <a:alpha val="40000"/>
              </a:prstClr>
            </a:outerShdw>
          </a:effectLst>
        </p:spPr>
      </p:pic>
      <p:pic>
        <p:nvPicPr>
          <p:cNvPr id="13" name="图片 12" descr="QQ截图20160427231505"/>
          <p:cNvPicPr/>
          <p:nvPr/>
        </p:nvPicPr>
        <p:blipFill rotWithShape="1">
          <a:blip r:embed="rId2"/>
          <a:srcRect t="44014" b="37684"/>
          <a:stretch>
            <a:fillRect/>
          </a:stretch>
        </p:blipFill>
        <p:spPr>
          <a:xfrm>
            <a:off x="6007713" y="5464628"/>
            <a:ext cx="3496371" cy="568652"/>
          </a:xfrm>
          <a:prstGeom prst="rect">
            <a:avLst/>
          </a:prstGeom>
          <a:ln>
            <a:no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94243" y="612348"/>
            <a:ext cx="4318313" cy="865722"/>
            <a:chOff x="3070886" y="1025622"/>
            <a:chExt cx="4318313" cy="865722"/>
          </a:xfrm>
        </p:grpSpPr>
        <p:sp>
          <p:nvSpPr>
            <p:cNvPr id="7" name="矩形: 圆角 6"/>
            <p:cNvSpPr/>
            <p:nvPr/>
          </p:nvSpPr>
          <p:spPr>
            <a:xfrm>
              <a:off x="3839427" y="1280937"/>
              <a:ext cx="3523615"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利用游程编码的方法</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070886" y="1025622"/>
              <a:ext cx="766235" cy="830997"/>
            </a:xfrm>
            <a:prstGeom prst="rect">
              <a:avLst/>
            </a:prstGeom>
          </p:spPr>
          <p:txBody>
            <a:bodyPr wrap="none">
              <a:spAutoFit/>
            </a:bodyPr>
            <a:lstStyle/>
            <a:p>
              <a:r>
                <a:rPr lang="en-US" altLang="zh-CN" sz="4800" b="1" i="1" dirty="0">
                  <a:solidFill>
                    <a:schemeClr val="accent5">
                      <a:lumMod val="50000"/>
                    </a:schemeClr>
                  </a:solidFill>
                  <a:latin typeface="+mj-lt"/>
                </a:rPr>
                <a:t>11</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2179620" y="1949157"/>
            <a:ext cx="5117651" cy="461665"/>
          </a:xfrm>
          <a:prstGeom prst="rect">
            <a:avLst/>
          </a:prstGeom>
        </p:spPr>
        <p:txBody>
          <a:bodyPr wrap="square">
            <a:spAutoFit/>
          </a:bodyPr>
          <a:lstStyle/>
          <a:p>
            <a:pPr fontAlgn="base">
              <a:spcAft>
                <a:spcPct val="0"/>
              </a:spcAft>
              <a:defRPr/>
            </a:pPr>
            <a:r>
              <a:rPr lang="zh-CN" altLang="en-US" sz="2400" dirty="0">
                <a:latin typeface="+mn-ea"/>
              </a:rPr>
              <a:t>另一种在二值图像中隐藏信息方法：</a:t>
            </a:r>
            <a:endParaRPr lang="zh-CN" altLang="en-US" sz="2400" dirty="0">
              <a:latin typeface="+mn-ea"/>
            </a:endParaRPr>
          </a:p>
        </p:txBody>
      </p:sp>
      <p:grpSp>
        <p:nvGrpSpPr>
          <p:cNvPr id="18" name="组合 17"/>
          <p:cNvGrpSpPr/>
          <p:nvPr/>
        </p:nvGrpSpPr>
        <p:grpSpPr>
          <a:xfrm>
            <a:off x="2857499" y="3132507"/>
            <a:ext cx="5257800" cy="914400"/>
            <a:chOff x="3136194" y="3450343"/>
            <a:chExt cx="5257800" cy="914400"/>
          </a:xfrm>
        </p:grpSpPr>
        <p:sp>
          <p:nvSpPr>
            <p:cNvPr id="19" name="矩形 44038"/>
            <p:cNvSpPr/>
            <p:nvPr/>
          </p:nvSpPr>
          <p:spPr>
            <a:xfrm>
              <a:off x="3464806"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0" name="矩形 44039"/>
            <p:cNvSpPr/>
            <p:nvPr/>
          </p:nvSpPr>
          <p:spPr>
            <a:xfrm>
              <a:off x="3793419"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1" name="矩形 44040"/>
            <p:cNvSpPr/>
            <p:nvPr/>
          </p:nvSpPr>
          <p:spPr>
            <a:xfrm>
              <a:off x="4122031"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2" name="矩形 44041"/>
            <p:cNvSpPr/>
            <p:nvPr/>
          </p:nvSpPr>
          <p:spPr>
            <a:xfrm>
              <a:off x="4450644"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3" name="矩形 44042"/>
            <p:cNvSpPr/>
            <p:nvPr/>
          </p:nvSpPr>
          <p:spPr>
            <a:xfrm>
              <a:off x="4779256"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4" name="矩形 44043"/>
            <p:cNvSpPr/>
            <p:nvPr/>
          </p:nvSpPr>
          <p:spPr>
            <a:xfrm>
              <a:off x="5107869"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5" name="矩形 44044"/>
            <p:cNvSpPr/>
            <p:nvPr/>
          </p:nvSpPr>
          <p:spPr>
            <a:xfrm>
              <a:off x="5436481"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6" name="矩形 44045"/>
            <p:cNvSpPr/>
            <p:nvPr/>
          </p:nvSpPr>
          <p:spPr>
            <a:xfrm>
              <a:off x="5765094"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7" name="矩形 44046"/>
            <p:cNvSpPr/>
            <p:nvPr/>
          </p:nvSpPr>
          <p:spPr>
            <a:xfrm>
              <a:off x="6093706"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8" name="矩形 44047"/>
            <p:cNvSpPr/>
            <p:nvPr/>
          </p:nvSpPr>
          <p:spPr>
            <a:xfrm>
              <a:off x="6422319"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29" name="矩形 44048"/>
            <p:cNvSpPr/>
            <p:nvPr/>
          </p:nvSpPr>
          <p:spPr>
            <a:xfrm>
              <a:off x="6750931"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0" name="矩形 44049"/>
            <p:cNvSpPr/>
            <p:nvPr/>
          </p:nvSpPr>
          <p:spPr>
            <a:xfrm>
              <a:off x="7079544"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1" name="矩形 44050"/>
            <p:cNvSpPr/>
            <p:nvPr/>
          </p:nvSpPr>
          <p:spPr>
            <a:xfrm>
              <a:off x="7408156" y="3452828"/>
              <a:ext cx="328613" cy="387626"/>
            </a:xfrm>
            <a:prstGeom prst="rect">
              <a:avLst/>
            </a:prstGeom>
            <a:solidFill>
              <a:srgbClr val="000000"/>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2" name="矩形 44051"/>
            <p:cNvSpPr/>
            <p:nvPr/>
          </p:nvSpPr>
          <p:spPr>
            <a:xfrm>
              <a:off x="7736769" y="3452828"/>
              <a:ext cx="328613" cy="387626"/>
            </a:xfrm>
            <a:prstGeom prst="rect">
              <a:avLst/>
            </a:prstGeom>
            <a:solidFill>
              <a:srgbClr val="000000"/>
            </a:solidFill>
            <a:ln w="9525" cap="flat" cmpd="sng">
              <a:solidFill>
                <a:srgbClr val="FFFFFF"/>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3" name="矩形 44052"/>
            <p:cNvSpPr/>
            <p:nvPr/>
          </p:nvSpPr>
          <p:spPr>
            <a:xfrm>
              <a:off x="8065381" y="3450343"/>
              <a:ext cx="328613" cy="387626"/>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4" name="矩形 44053"/>
            <p:cNvSpPr/>
            <p:nvPr/>
          </p:nvSpPr>
          <p:spPr>
            <a:xfrm>
              <a:off x="3462068" y="3452828"/>
              <a:ext cx="4929188" cy="387626"/>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Arial" panose="020B0604020202020204" pitchFamily="34" charset="0"/>
                <a:ea typeface="黑体" panose="02010609060101010101" pitchFamily="49" charset="-122"/>
              </a:endParaRPr>
            </a:p>
          </p:txBody>
        </p:sp>
        <p:sp>
          <p:nvSpPr>
            <p:cNvPr id="35" name="文本框 44054"/>
            <p:cNvSpPr txBox="1"/>
            <p:nvPr/>
          </p:nvSpPr>
          <p:spPr>
            <a:xfrm flipV="1">
              <a:off x="3136194" y="3708760"/>
              <a:ext cx="641707" cy="521804"/>
            </a:xfrm>
            <a:prstGeom prst="rect">
              <a:avLst/>
            </a:prstGeom>
            <a:noFill/>
            <a:ln w="9525">
              <a:noFill/>
            </a:ln>
          </p:spPr>
          <p:txBody>
            <a:bodyPr rot="10800000" anchor="t"/>
            <a:lstStyle/>
            <a:p>
              <a:pPr algn="just" eaLnBrk="0" hangingPunct="0"/>
              <a:endParaRPr lang="zh-CN" altLang="en-US" sz="1000" dirty="0">
                <a:latin typeface="Times New Roman" panose="02020603050405020304" pitchFamily="18" charset="0"/>
                <a:ea typeface="宋体" panose="02010600030101010101" pitchFamily="2" charset="-122"/>
              </a:endParaRPr>
            </a:p>
          </p:txBody>
        </p:sp>
        <p:sp>
          <p:nvSpPr>
            <p:cNvPr id="36" name="文本框 44055"/>
            <p:cNvSpPr txBox="1"/>
            <p:nvPr/>
          </p:nvSpPr>
          <p:spPr>
            <a:xfrm flipV="1">
              <a:off x="4122032" y="3709589"/>
              <a:ext cx="612497" cy="499441"/>
            </a:xfrm>
            <a:prstGeom prst="rect">
              <a:avLst/>
            </a:prstGeom>
            <a:noFill/>
            <a:ln w="9525">
              <a:noFill/>
            </a:ln>
          </p:spPr>
          <p:txBody>
            <a:bodyPr rot="10800000" anchor="t"/>
            <a:lstStyle/>
            <a:p>
              <a:pPr algn="just" eaLnBrk="0" hangingPunct="0"/>
              <a:endParaRPr lang="zh-CN" altLang="en-US" sz="1000" dirty="0">
                <a:latin typeface="Times New Roman" panose="02020603050405020304" pitchFamily="18" charset="0"/>
                <a:ea typeface="宋体" panose="02010600030101010101" pitchFamily="2" charset="-122"/>
              </a:endParaRPr>
            </a:p>
          </p:txBody>
        </p:sp>
        <p:sp>
          <p:nvSpPr>
            <p:cNvPr id="37" name="文本框 44056"/>
            <p:cNvSpPr txBox="1"/>
            <p:nvPr/>
          </p:nvSpPr>
          <p:spPr>
            <a:xfrm flipV="1">
              <a:off x="5765094" y="3709589"/>
              <a:ext cx="641707" cy="499441"/>
            </a:xfrm>
            <a:prstGeom prst="rect">
              <a:avLst/>
            </a:prstGeom>
            <a:noFill/>
            <a:ln w="9525">
              <a:noFill/>
            </a:ln>
          </p:spPr>
          <p:txBody>
            <a:bodyPr rot="10800000" anchor="t"/>
            <a:lstStyle/>
            <a:p>
              <a:pPr algn="just" eaLnBrk="0" hangingPunct="0"/>
              <a:endParaRPr lang="zh-CN" altLang="en-US" sz="1000" dirty="0">
                <a:latin typeface="Times New Roman" panose="02020603050405020304" pitchFamily="18" charset="0"/>
                <a:ea typeface="宋体" panose="02010600030101010101" pitchFamily="2" charset="-122"/>
              </a:endParaRPr>
            </a:p>
          </p:txBody>
        </p:sp>
        <p:sp>
          <p:nvSpPr>
            <p:cNvPr id="38" name="文本框 44057"/>
            <p:cNvSpPr txBox="1"/>
            <p:nvPr/>
          </p:nvSpPr>
          <p:spPr>
            <a:xfrm flipV="1">
              <a:off x="7079544" y="3709589"/>
              <a:ext cx="641707" cy="521804"/>
            </a:xfrm>
            <a:prstGeom prst="rect">
              <a:avLst/>
            </a:prstGeom>
            <a:noFill/>
            <a:ln w="9525">
              <a:noFill/>
            </a:ln>
          </p:spPr>
          <p:txBody>
            <a:bodyPr rot="10800000" anchor="t"/>
            <a:lstStyle/>
            <a:p>
              <a:pPr algn="just" eaLnBrk="0" hangingPunct="0"/>
              <a:endParaRPr lang="zh-CN" altLang="en-US" sz="1000" dirty="0">
                <a:latin typeface="Times New Roman" panose="02020603050405020304" pitchFamily="18" charset="0"/>
                <a:ea typeface="宋体" panose="02010600030101010101" pitchFamily="2" charset="-122"/>
              </a:endParaRPr>
            </a:p>
          </p:txBody>
        </p:sp>
        <p:sp>
          <p:nvSpPr>
            <p:cNvPr id="39" name="文本框 44058"/>
            <p:cNvSpPr txBox="1"/>
            <p:nvPr/>
          </p:nvSpPr>
          <p:spPr>
            <a:xfrm flipV="1">
              <a:off x="7736769" y="3709589"/>
              <a:ext cx="641707" cy="499441"/>
            </a:xfrm>
            <a:prstGeom prst="rect">
              <a:avLst/>
            </a:prstGeom>
            <a:noFill/>
            <a:ln w="9525">
              <a:noFill/>
            </a:ln>
          </p:spPr>
          <p:txBody>
            <a:bodyPr rot="10800000" anchor="t"/>
            <a:lstStyle/>
            <a:p>
              <a:pPr algn="just" eaLnBrk="0" hangingPunct="0"/>
              <a:endParaRPr lang="zh-CN" altLang="en-US" sz="1000" dirty="0">
                <a:latin typeface="Times New Roman" panose="02020603050405020304" pitchFamily="18" charset="0"/>
                <a:ea typeface="宋体" panose="02010600030101010101" pitchFamily="2" charset="-122"/>
              </a:endParaRPr>
            </a:p>
          </p:txBody>
        </p:sp>
        <p:graphicFrame>
          <p:nvGraphicFramePr>
            <p:cNvPr id="40" name="对象 44060"/>
            <p:cNvGraphicFramePr>
              <a:graphicFrameLocks noChangeAspect="1"/>
            </p:cNvGraphicFramePr>
            <p:nvPr/>
          </p:nvGraphicFramePr>
          <p:xfrm>
            <a:off x="3288594" y="3907543"/>
            <a:ext cx="400050" cy="457200"/>
          </p:xfrm>
          <a:graphic>
            <a:graphicData uri="http://schemas.openxmlformats.org/presentationml/2006/ole">
              <mc:AlternateContent xmlns:mc="http://schemas.openxmlformats.org/markup-compatibility/2006">
                <mc:Choice xmlns:v="urn:schemas-microsoft-com:vml" Requires="v">
                  <p:oleObj spid="_x0000_s3139" name="" r:id="rId1" imgW="3962400" imgH="5486400" progId="">
                    <p:embed/>
                  </p:oleObj>
                </mc:Choice>
                <mc:Fallback>
                  <p:oleObj name="" r:id="rId1" imgW="3962400" imgH="5486400" progId="">
                    <p:embed/>
                    <p:pic>
                      <p:nvPicPr>
                        <p:cNvPr id="0" name="对象 44060"/>
                        <p:cNvPicPr/>
                        <p:nvPr/>
                      </p:nvPicPr>
                      <p:blipFill>
                        <a:blip r:embed="rId2"/>
                        <a:stretch>
                          <a:fillRect/>
                        </a:stretch>
                      </p:blipFill>
                      <p:spPr>
                        <a:xfrm>
                          <a:off x="3288594" y="3907543"/>
                          <a:ext cx="400050" cy="457200"/>
                        </a:xfrm>
                        <a:prstGeom prst="rect">
                          <a:avLst/>
                        </a:prstGeom>
                        <a:noFill/>
                        <a:ln w="38100">
                          <a:noFill/>
                          <a:miter/>
                        </a:ln>
                      </p:spPr>
                    </p:pic>
                  </p:oleObj>
                </mc:Fallback>
              </mc:AlternateContent>
            </a:graphicData>
          </a:graphic>
        </p:graphicFrame>
        <p:graphicFrame>
          <p:nvGraphicFramePr>
            <p:cNvPr id="41" name="对象 44062"/>
            <p:cNvGraphicFramePr>
              <a:graphicFrameLocks noChangeAspect="1"/>
            </p:cNvGraphicFramePr>
            <p:nvPr/>
          </p:nvGraphicFramePr>
          <p:xfrm>
            <a:off x="4355394" y="3907543"/>
            <a:ext cx="384175" cy="457200"/>
          </p:xfrm>
          <a:graphic>
            <a:graphicData uri="http://schemas.openxmlformats.org/presentationml/2006/ole">
              <mc:AlternateContent xmlns:mc="http://schemas.openxmlformats.org/markup-compatibility/2006">
                <mc:Choice xmlns:v="urn:schemas-microsoft-com:vml" Requires="v">
                  <p:oleObj spid="_x0000_s3140" name="" r:id="rId3" imgW="3657600" imgH="5181600" progId="">
                    <p:embed/>
                  </p:oleObj>
                </mc:Choice>
                <mc:Fallback>
                  <p:oleObj name="" r:id="rId3" imgW="3657600" imgH="5181600" progId="">
                    <p:embed/>
                    <p:pic>
                      <p:nvPicPr>
                        <p:cNvPr id="0" name="对象 44062"/>
                        <p:cNvPicPr/>
                        <p:nvPr/>
                      </p:nvPicPr>
                      <p:blipFill>
                        <a:blip r:embed="rId4"/>
                        <a:stretch>
                          <a:fillRect/>
                        </a:stretch>
                      </p:blipFill>
                      <p:spPr>
                        <a:xfrm>
                          <a:off x="4355394" y="3907543"/>
                          <a:ext cx="384175" cy="457200"/>
                        </a:xfrm>
                        <a:prstGeom prst="rect">
                          <a:avLst/>
                        </a:prstGeom>
                        <a:noFill/>
                        <a:ln w="38100">
                          <a:noFill/>
                          <a:miter/>
                        </a:ln>
                      </p:spPr>
                    </p:pic>
                  </p:oleObj>
                </mc:Fallback>
              </mc:AlternateContent>
            </a:graphicData>
          </a:graphic>
        </p:graphicFrame>
        <p:graphicFrame>
          <p:nvGraphicFramePr>
            <p:cNvPr id="42" name="对象 44064"/>
            <p:cNvGraphicFramePr>
              <a:graphicFrameLocks noChangeAspect="1"/>
            </p:cNvGraphicFramePr>
            <p:nvPr/>
          </p:nvGraphicFramePr>
          <p:xfrm>
            <a:off x="5879394" y="3907543"/>
            <a:ext cx="412750" cy="457200"/>
          </p:xfrm>
          <a:graphic>
            <a:graphicData uri="http://schemas.openxmlformats.org/presentationml/2006/ole">
              <mc:AlternateContent xmlns:mc="http://schemas.openxmlformats.org/markup-compatibility/2006">
                <mc:Choice xmlns:v="urn:schemas-microsoft-com:vml" Requires="v">
                  <p:oleObj spid="_x0000_s3141" name="" r:id="rId5" imgW="3962400" imgH="5181600" progId="">
                    <p:embed/>
                  </p:oleObj>
                </mc:Choice>
                <mc:Fallback>
                  <p:oleObj name="" r:id="rId5" imgW="3962400" imgH="5181600" progId="">
                    <p:embed/>
                    <p:pic>
                      <p:nvPicPr>
                        <p:cNvPr id="0" name="对象 44064"/>
                        <p:cNvPicPr/>
                        <p:nvPr/>
                      </p:nvPicPr>
                      <p:blipFill>
                        <a:blip r:embed="rId6"/>
                        <a:stretch>
                          <a:fillRect/>
                        </a:stretch>
                      </p:blipFill>
                      <p:spPr>
                        <a:xfrm>
                          <a:off x="5879394" y="3907543"/>
                          <a:ext cx="412750" cy="457200"/>
                        </a:xfrm>
                        <a:prstGeom prst="rect">
                          <a:avLst/>
                        </a:prstGeom>
                        <a:noFill/>
                        <a:ln w="38100">
                          <a:noFill/>
                          <a:miter/>
                        </a:ln>
                      </p:spPr>
                    </p:pic>
                  </p:oleObj>
                </mc:Fallback>
              </mc:AlternateContent>
            </a:graphicData>
          </a:graphic>
        </p:graphicFrame>
        <p:graphicFrame>
          <p:nvGraphicFramePr>
            <p:cNvPr id="43" name="对象 44066"/>
            <p:cNvGraphicFramePr>
              <a:graphicFrameLocks noChangeAspect="1"/>
            </p:cNvGraphicFramePr>
            <p:nvPr/>
          </p:nvGraphicFramePr>
          <p:xfrm>
            <a:off x="7250994" y="3907543"/>
            <a:ext cx="400050" cy="457200"/>
          </p:xfrm>
          <a:graphic>
            <a:graphicData uri="http://schemas.openxmlformats.org/presentationml/2006/ole">
              <mc:AlternateContent xmlns:mc="http://schemas.openxmlformats.org/markup-compatibility/2006">
                <mc:Choice xmlns:v="urn:schemas-microsoft-com:vml" Requires="v">
                  <p:oleObj spid="_x0000_s3142" name="" r:id="rId7" imgW="3962400" imgH="5486400" progId="">
                    <p:embed/>
                  </p:oleObj>
                </mc:Choice>
                <mc:Fallback>
                  <p:oleObj name="" r:id="rId7" imgW="3962400" imgH="5486400" progId="">
                    <p:embed/>
                    <p:pic>
                      <p:nvPicPr>
                        <p:cNvPr id="0" name="对象 44066"/>
                        <p:cNvPicPr/>
                        <p:nvPr/>
                      </p:nvPicPr>
                      <p:blipFill>
                        <a:blip r:embed="rId8"/>
                        <a:stretch>
                          <a:fillRect/>
                        </a:stretch>
                      </p:blipFill>
                      <p:spPr>
                        <a:xfrm>
                          <a:off x="7250994" y="3907543"/>
                          <a:ext cx="400050" cy="457200"/>
                        </a:xfrm>
                        <a:prstGeom prst="rect">
                          <a:avLst/>
                        </a:prstGeom>
                        <a:noFill/>
                        <a:ln w="38100">
                          <a:noFill/>
                          <a:miter/>
                        </a:ln>
                      </p:spPr>
                    </p:pic>
                  </p:oleObj>
                </mc:Fallback>
              </mc:AlternateContent>
            </a:graphicData>
          </a:graphic>
        </p:graphicFrame>
        <p:graphicFrame>
          <p:nvGraphicFramePr>
            <p:cNvPr id="44" name="对象 44068"/>
            <p:cNvGraphicFramePr>
              <a:graphicFrameLocks noChangeAspect="1"/>
            </p:cNvGraphicFramePr>
            <p:nvPr/>
          </p:nvGraphicFramePr>
          <p:xfrm>
            <a:off x="7936794" y="3907543"/>
            <a:ext cx="412750" cy="457200"/>
          </p:xfrm>
          <a:graphic>
            <a:graphicData uri="http://schemas.openxmlformats.org/presentationml/2006/ole">
              <mc:AlternateContent xmlns:mc="http://schemas.openxmlformats.org/markup-compatibility/2006">
                <mc:Choice xmlns:v="urn:schemas-microsoft-com:vml" Requires="v">
                  <p:oleObj spid="_x0000_s3143" name="" r:id="rId9" imgW="3962400" imgH="5181600" progId="">
                    <p:embed/>
                  </p:oleObj>
                </mc:Choice>
                <mc:Fallback>
                  <p:oleObj name="" r:id="rId9" imgW="3962400" imgH="5181600" progId="">
                    <p:embed/>
                    <p:pic>
                      <p:nvPicPr>
                        <p:cNvPr id="0" name="对象 44068"/>
                        <p:cNvPicPr/>
                        <p:nvPr/>
                      </p:nvPicPr>
                      <p:blipFill>
                        <a:blip r:embed="rId10"/>
                        <a:stretch>
                          <a:fillRect/>
                        </a:stretch>
                      </p:blipFill>
                      <p:spPr>
                        <a:xfrm>
                          <a:off x="7936794" y="3907543"/>
                          <a:ext cx="412750" cy="457200"/>
                        </a:xfrm>
                        <a:prstGeom prst="rect">
                          <a:avLst/>
                        </a:prstGeom>
                        <a:noFill/>
                        <a:ln w="38100">
                          <a:noFill/>
                          <a:miter/>
                        </a:ln>
                      </p:spPr>
                    </p:pic>
                  </p:oleObj>
                </mc:Fallback>
              </mc:AlternateContent>
            </a:graphicData>
          </a:graphic>
        </p:graphicFrame>
      </p:grpSp>
      <p:grpSp>
        <p:nvGrpSpPr>
          <p:cNvPr id="45" name="Group 3"/>
          <p:cNvGrpSpPr/>
          <p:nvPr/>
        </p:nvGrpSpPr>
        <p:grpSpPr>
          <a:xfrm>
            <a:off x="1949581" y="3011912"/>
            <a:ext cx="671411" cy="671411"/>
            <a:chOff x="4632531" y="3441650"/>
            <a:chExt cx="2922866" cy="2922866"/>
          </a:xfrm>
        </p:grpSpPr>
        <p:sp>
          <p:nvSpPr>
            <p:cNvPr id="46" name="Oval 10"/>
            <p:cNvSpPr>
              <a:spLocks noChangeArrowheads="1"/>
            </p:cNvSpPr>
            <p:nvPr/>
          </p:nvSpPr>
          <p:spPr bwMode="auto">
            <a:xfrm>
              <a:off x="4632531" y="3441650"/>
              <a:ext cx="2922866" cy="2922866"/>
            </a:xfrm>
            <a:prstGeom prst="ellipse">
              <a:avLst/>
            </a:prstGeom>
            <a:solidFill>
              <a:srgbClr val="1F4E79"/>
            </a:solidFill>
            <a:ln>
              <a:noFill/>
            </a:ln>
          </p:spPr>
          <p:txBody>
            <a:bodyPr vert="horz" wrap="square" lIns="91440" tIns="45720" rIns="91440" bIns="45720" numCol="1" anchor="ctr" anchorCtr="0" compatLnSpc="1"/>
            <a:lstStyle/>
            <a:p>
              <a:pPr algn="ctr"/>
              <a:r>
                <a:rPr lang="zh-CN" altLang="zh-CN" sz="2400" dirty="0">
                  <a:solidFill>
                    <a:schemeClr val="bg1"/>
                  </a:solidFill>
                </a:rPr>
                <a:t>例</a:t>
              </a:r>
              <a:endParaRPr lang="zh-CN" altLang="zh-CN" sz="2400" dirty="0">
                <a:solidFill>
                  <a:schemeClr val="bg1"/>
                </a:solidFill>
              </a:endParaRPr>
            </a:p>
          </p:txBody>
        </p:sp>
        <p:sp>
          <p:nvSpPr>
            <p:cNvPr id="47" name="Freeform 11"/>
            <p:cNvSpPr>
              <a:spLocks noEditPoints="1"/>
            </p:cNvSpPr>
            <p:nvPr/>
          </p:nvSpPr>
          <p:spPr bwMode="auto">
            <a:xfrm>
              <a:off x="4750641" y="3559760"/>
              <a:ext cx="2686648" cy="2686648"/>
            </a:xfrm>
            <a:custGeom>
              <a:avLst/>
              <a:gdLst>
                <a:gd name="T0" fmla="*/ 820 w 1640"/>
                <a:gd name="T1" fmla="*/ 1640 h 1640"/>
                <a:gd name="T2" fmla="*/ 0 w 1640"/>
                <a:gd name="T3" fmla="*/ 820 h 1640"/>
                <a:gd name="T4" fmla="*/ 820 w 1640"/>
                <a:gd name="T5" fmla="*/ 0 h 1640"/>
                <a:gd name="T6" fmla="*/ 1640 w 1640"/>
                <a:gd name="T7" fmla="*/ 820 h 1640"/>
                <a:gd name="T8" fmla="*/ 820 w 1640"/>
                <a:gd name="T9" fmla="*/ 1640 h 1640"/>
                <a:gd name="T10" fmla="*/ 820 w 1640"/>
                <a:gd name="T11" fmla="*/ 29 h 1640"/>
                <a:gd name="T12" fmla="*/ 29 w 1640"/>
                <a:gd name="T13" fmla="*/ 820 h 1640"/>
                <a:gd name="T14" fmla="*/ 820 w 1640"/>
                <a:gd name="T15" fmla="*/ 1611 h 1640"/>
                <a:gd name="T16" fmla="*/ 1611 w 1640"/>
                <a:gd name="T17" fmla="*/ 820 h 1640"/>
                <a:gd name="T18" fmla="*/ 820 w 1640"/>
                <a:gd name="T19" fmla="*/ 29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0" h="1640">
                  <a:moveTo>
                    <a:pt x="820" y="1640"/>
                  </a:moveTo>
                  <a:cubicBezTo>
                    <a:pt x="368" y="1640"/>
                    <a:pt x="0" y="1272"/>
                    <a:pt x="0" y="820"/>
                  </a:cubicBezTo>
                  <a:cubicBezTo>
                    <a:pt x="0" y="368"/>
                    <a:pt x="368" y="0"/>
                    <a:pt x="820" y="0"/>
                  </a:cubicBezTo>
                  <a:cubicBezTo>
                    <a:pt x="1272" y="0"/>
                    <a:pt x="1640" y="368"/>
                    <a:pt x="1640" y="820"/>
                  </a:cubicBezTo>
                  <a:cubicBezTo>
                    <a:pt x="1640" y="1272"/>
                    <a:pt x="1272" y="1640"/>
                    <a:pt x="820" y="1640"/>
                  </a:cubicBezTo>
                  <a:close/>
                  <a:moveTo>
                    <a:pt x="820" y="29"/>
                  </a:moveTo>
                  <a:cubicBezTo>
                    <a:pt x="384" y="29"/>
                    <a:pt x="29" y="384"/>
                    <a:pt x="29" y="820"/>
                  </a:cubicBezTo>
                  <a:cubicBezTo>
                    <a:pt x="29" y="1256"/>
                    <a:pt x="384" y="1611"/>
                    <a:pt x="820" y="1611"/>
                  </a:cubicBezTo>
                  <a:cubicBezTo>
                    <a:pt x="1256" y="1611"/>
                    <a:pt x="1611" y="1256"/>
                    <a:pt x="1611" y="820"/>
                  </a:cubicBezTo>
                  <a:cubicBezTo>
                    <a:pt x="1611" y="384"/>
                    <a:pt x="1256" y="29"/>
                    <a:pt x="820" y="29"/>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48" name="组合 47"/>
          <p:cNvGrpSpPr/>
          <p:nvPr/>
        </p:nvGrpSpPr>
        <p:grpSpPr>
          <a:xfrm>
            <a:off x="2593861" y="4474838"/>
            <a:ext cx="8316147" cy="950418"/>
            <a:chOff x="2449254" y="2284640"/>
            <a:chExt cx="8316147" cy="950418"/>
          </a:xfrm>
        </p:grpSpPr>
        <p:sp>
          <p:nvSpPr>
            <p:cNvPr id="49" name="矩形: 圆角 48"/>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0" name="矩形 49"/>
            <p:cNvSpPr/>
            <p:nvPr/>
          </p:nvSpPr>
          <p:spPr>
            <a:xfrm>
              <a:off x="3934546" y="2501937"/>
              <a:ext cx="5033750" cy="461665"/>
            </a:xfrm>
            <a:prstGeom prst="rect">
              <a:avLst/>
            </a:prstGeom>
          </p:spPr>
          <p:txBody>
            <a:bodyPr wrap="none">
              <a:spAutoFit/>
            </a:bodyPr>
            <a:lstStyle/>
            <a:p>
              <a:r>
                <a:rPr lang="zh-CN" altLang="en-US" sz="2400" dirty="0"/>
                <a:t>&lt; </a:t>
              </a:r>
              <a:r>
                <a:rPr lang="en-US" altLang="zh-CN" sz="2400" dirty="0"/>
                <a:t>a</a:t>
              </a:r>
              <a:r>
                <a:rPr lang="en-US" altLang="zh-CN" sz="2400" baseline="-30000" dirty="0"/>
                <a:t>0</a:t>
              </a:r>
              <a:r>
                <a:rPr lang="en-US" altLang="zh-CN" sz="2400" dirty="0"/>
                <a:t> ,3&gt; &lt; a</a:t>
              </a:r>
              <a:r>
                <a:rPr lang="en-US" altLang="zh-CN" sz="2400" baseline="-30000" dirty="0"/>
                <a:t>1</a:t>
              </a:r>
              <a:r>
                <a:rPr lang="en-US" altLang="zh-CN" sz="2400" dirty="0"/>
                <a:t>,5&gt; &lt; a</a:t>
              </a:r>
              <a:r>
                <a:rPr lang="en-US" altLang="zh-CN" sz="2400" baseline="-30000" dirty="0"/>
                <a:t>2</a:t>
              </a:r>
              <a:r>
                <a:rPr lang="en-US" altLang="zh-CN" sz="2400" dirty="0"/>
                <a:t>,4&gt; &lt; a</a:t>
              </a:r>
              <a:r>
                <a:rPr lang="en-US" altLang="zh-CN" sz="2400" baseline="-30000" dirty="0"/>
                <a:t>3</a:t>
              </a:r>
              <a:r>
                <a:rPr lang="en-US" altLang="zh-CN" sz="2400" dirty="0"/>
                <a:t>,2&gt; &lt; a</a:t>
              </a:r>
              <a:r>
                <a:rPr lang="en-US" altLang="zh-CN" sz="2400" baseline="-30000" dirty="0"/>
                <a:t>4</a:t>
              </a:r>
              <a:r>
                <a:rPr lang="en-US" altLang="zh-CN" sz="2400" dirty="0"/>
                <a:t>,1&gt;</a:t>
              </a:r>
              <a:endParaRPr lang="zh-CN" altLang="en-US" sz="2400" dirty="0">
                <a:solidFill>
                  <a:schemeClr val="tx1">
                    <a:lumMod val="85000"/>
                    <a:lumOff val="15000"/>
                  </a:schemeClr>
                </a:solidFill>
                <a:latin typeface="+mn-ea"/>
                <a:cs typeface="+mn-ea"/>
                <a:sym typeface="+mn-lt"/>
              </a:endParaRPr>
            </a:p>
          </p:txBody>
        </p:sp>
      </p:grpSp>
      <p:grpSp>
        <p:nvGrpSpPr>
          <p:cNvPr id="51" name="组合 50"/>
          <p:cNvGrpSpPr/>
          <p:nvPr/>
        </p:nvGrpSpPr>
        <p:grpSpPr>
          <a:xfrm>
            <a:off x="1737467" y="4286166"/>
            <a:ext cx="1341632" cy="1341632"/>
            <a:chOff x="1882937" y="2051686"/>
            <a:chExt cx="1438016" cy="1438016"/>
          </a:xfrm>
        </p:grpSpPr>
        <p:sp>
          <p:nvSpPr>
            <p:cNvPr id="52" name="椭圆 51"/>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53" name="矩形 52"/>
            <p:cNvSpPr/>
            <p:nvPr/>
          </p:nvSpPr>
          <p:spPr>
            <a:xfrm>
              <a:off x="2191271" y="2505755"/>
              <a:ext cx="857707"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编码</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2" name="组合 1"/>
          <p:cNvGrpSpPr/>
          <p:nvPr/>
        </p:nvGrpSpPr>
        <p:grpSpPr>
          <a:xfrm>
            <a:off x="7129461" y="1879180"/>
            <a:ext cx="3062929" cy="597243"/>
            <a:chOff x="1771350" y="3220414"/>
            <a:chExt cx="3062929" cy="2377644"/>
          </a:xfrm>
        </p:grpSpPr>
        <p:sp>
          <p:nvSpPr>
            <p:cNvPr id="56" name="矩形: 圆角 55"/>
            <p:cNvSpPr/>
            <p:nvPr/>
          </p:nvSpPr>
          <p:spPr>
            <a:xfrm>
              <a:off x="1771350" y="3220414"/>
              <a:ext cx="3062929" cy="2377644"/>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7" name="矩形 56"/>
            <p:cNvSpPr/>
            <p:nvPr/>
          </p:nvSpPr>
          <p:spPr>
            <a:xfrm>
              <a:off x="1802492" y="3319421"/>
              <a:ext cx="2954655" cy="505844"/>
            </a:xfrm>
            <a:prstGeom prst="rect">
              <a:avLst/>
            </a:prstGeom>
          </p:spPr>
          <p:txBody>
            <a:bodyPr wrap="none">
              <a:spAutoFit/>
            </a:bodyPr>
            <a:lstStyle/>
            <a:p>
              <a:pPr fontAlgn="base">
                <a:lnSpc>
                  <a:spcPct val="120000"/>
                </a:lnSpc>
                <a:spcAft>
                  <a:spcPct val="0"/>
                </a:spcAft>
                <a:defRPr/>
              </a:pPr>
              <a:r>
                <a:rPr lang="zh-CN" altLang="en-US" sz="2400" dirty="0">
                  <a:latin typeface="+mn-ea"/>
                </a:rPr>
                <a:t>利用</a:t>
              </a:r>
              <a:r>
                <a:rPr lang="zh-CN" altLang="en-US" sz="2400" dirty="0">
                  <a:solidFill>
                    <a:srgbClr val="0F73EE"/>
                  </a:solidFill>
                  <a:latin typeface="+mn-ea"/>
                </a:rPr>
                <a:t>游程编码</a:t>
              </a:r>
              <a:r>
                <a:rPr lang="zh-CN" altLang="en-US" sz="2400" dirty="0">
                  <a:latin typeface="+mn-ea"/>
                </a:rPr>
                <a:t>的方法</a:t>
              </a:r>
              <a:endParaRPr lang="zh-CN" altLang="en-US" sz="2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heel(1)">
                                      <p:cBhvr>
                                        <p:cTn id="33" dur="650"/>
                                        <p:tgtEl>
                                          <p:spTgt spid="51"/>
                                        </p:tgtEl>
                                      </p:cBhvr>
                                    </p:animEffect>
                                  </p:childTnLst>
                                </p:cTn>
                              </p:par>
                              <p:par>
                                <p:cTn id="34" presetID="22" presetClass="entr" presetSubtype="8"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94243" y="612348"/>
            <a:ext cx="4318313" cy="865722"/>
            <a:chOff x="3070886" y="1025622"/>
            <a:chExt cx="4318313" cy="865722"/>
          </a:xfrm>
        </p:grpSpPr>
        <p:sp>
          <p:nvSpPr>
            <p:cNvPr id="7" name="矩形: 圆角 6"/>
            <p:cNvSpPr/>
            <p:nvPr/>
          </p:nvSpPr>
          <p:spPr>
            <a:xfrm>
              <a:off x="3839427" y="1280937"/>
              <a:ext cx="3523615"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利用游程编码的方法</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070886" y="1025622"/>
              <a:ext cx="766235" cy="830997"/>
            </a:xfrm>
            <a:prstGeom prst="rect">
              <a:avLst/>
            </a:prstGeom>
          </p:spPr>
          <p:txBody>
            <a:bodyPr wrap="none">
              <a:spAutoFit/>
            </a:bodyPr>
            <a:lstStyle/>
            <a:p>
              <a:r>
                <a:rPr lang="en-US" altLang="zh-CN" sz="4800" b="1" i="1" dirty="0">
                  <a:solidFill>
                    <a:schemeClr val="accent5">
                      <a:lumMod val="50000"/>
                    </a:schemeClr>
                  </a:solidFill>
                  <a:latin typeface="+mj-lt"/>
                </a:rPr>
                <a:t>11</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949581" y="1792566"/>
            <a:ext cx="1098419" cy="554008"/>
            <a:chOff x="1962782" y="3317604"/>
            <a:chExt cx="3102391" cy="554008"/>
          </a:xfrm>
        </p:grpSpPr>
        <p:sp>
          <p:nvSpPr>
            <p:cNvPr id="55" name="矩形: 圆角 5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嵌入：</a:t>
              </a:r>
              <a:endParaRPr lang="zh-CN" altLang="en-US" sz="2400" dirty="0">
                <a:latin typeface="+mn-ea"/>
              </a:endParaRPr>
            </a:p>
          </p:txBody>
        </p:sp>
      </p:grpSp>
      <p:sp>
        <p:nvSpPr>
          <p:cNvPr id="57" name="矩形 56"/>
          <p:cNvSpPr/>
          <p:nvPr/>
        </p:nvSpPr>
        <p:spPr>
          <a:xfrm>
            <a:off x="3166966" y="1884909"/>
            <a:ext cx="3877985"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修改二值图像的游程长度：</a:t>
            </a:r>
            <a:endParaRPr lang="zh-CN" altLang="en-US" sz="2400" dirty="0">
              <a:solidFill>
                <a:schemeClr val="tx1">
                  <a:lumMod val="85000"/>
                  <a:lumOff val="15000"/>
                </a:schemeClr>
              </a:solidFill>
              <a:latin typeface="+mn-ea"/>
              <a:cs typeface="+mn-ea"/>
              <a:sym typeface="+mn-lt"/>
            </a:endParaRPr>
          </a:p>
        </p:txBody>
      </p:sp>
      <p:grpSp>
        <p:nvGrpSpPr>
          <p:cNvPr id="58" name="组合 57"/>
          <p:cNvGrpSpPr/>
          <p:nvPr/>
        </p:nvGrpSpPr>
        <p:grpSpPr>
          <a:xfrm>
            <a:off x="1940534" y="2661070"/>
            <a:ext cx="7091730" cy="461665"/>
            <a:chOff x="1592862" y="3872116"/>
            <a:chExt cx="7091730" cy="461665"/>
          </a:xfrm>
        </p:grpSpPr>
        <p:sp>
          <p:nvSpPr>
            <p:cNvPr id="59" name="椭圆 58"/>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60" name="矩形 59"/>
            <p:cNvSpPr/>
            <p:nvPr/>
          </p:nvSpPr>
          <p:spPr>
            <a:xfrm>
              <a:off x="1770892" y="3872116"/>
              <a:ext cx="6913700" cy="461665"/>
            </a:xfrm>
            <a:prstGeom prst="rect">
              <a:avLst/>
            </a:prstGeom>
          </p:spPr>
          <p:txBody>
            <a:bodyPr wrap="square">
              <a:spAutoFit/>
            </a:bodyPr>
            <a:lstStyle/>
            <a:p>
              <a:pPr fontAlgn="base">
                <a:spcAft>
                  <a:spcPct val="0"/>
                </a:spcAft>
                <a:defRPr/>
              </a:pPr>
              <a:r>
                <a:rPr lang="zh-CN" altLang="en-US" sz="2400" dirty="0"/>
                <a:t>如果秘密信息位是</a:t>
              </a:r>
              <a:r>
                <a:rPr lang="en-US" altLang="zh-CN" sz="2400" dirty="0">
                  <a:solidFill>
                    <a:srgbClr val="0F73EE"/>
                  </a:solidFill>
                </a:rPr>
                <a:t>0</a:t>
              </a:r>
              <a:r>
                <a:rPr lang="zh-CN" altLang="en-US" sz="2400" dirty="0"/>
                <a:t>，则修改该游程长度为</a:t>
              </a:r>
              <a:r>
                <a:rPr lang="zh-CN" altLang="en-US" sz="2400" dirty="0">
                  <a:solidFill>
                    <a:srgbClr val="0F73EE"/>
                  </a:solidFill>
                </a:rPr>
                <a:t>偶数</a:t>
              </a:r>
              <a:r>
                <a:rPr lang="zh-CN" altLang="en-US" sz="2400" dirty="0"/>
                <a:t>；</a:t>
              </a:r>
              <a:endParaRPr lang="zh-CN" altLang="en-US" sz="2400" dirty="0"/>
            </a:p>
          </p:txBody>
        </p:sp>
      </p:grpSp>
      <p:grpSp>
        <p:nvGrpSpPr>
          <p:cNvPr id="61" name="组合 60"/>
          <p:cNvGrpSpPr/>
          <p:nvPr/>
        </p:nvGrpSpPr>
        <p:grpSpPr>
          <a:xfrm>
            <a:off x="1940534" y="3250009"/>
            <a:ext cx="7091730" cy="461665"/>
            <a:chOff x="1592862" y="3872116"/>
            <a:chExt cx="7091730" cy="461665"/>
          </a:xfrm>
        </p:grpSpPr>
        <p:sp>
          <p:nvSpPr>
            <p:cNvPr id="62" name="椭圆 61"/>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63" name="矩形 62"/>
            <p:cNvSpPr/>
            <p:nvPr/>
          </p:nvSpPr>
          <p:spPr>
            <a:xfrm>
              <a:off x="1770892" y="3872116"/>
              <a:ext cx="6913700" cy="461665"/>
            </a:xfrm>
            <a:prstGeom prst="rect">
              <a:avLst/>
            </a:prstGeom>
          </p:spPr>
          <p:txBody>
            <a:bodyPr wrap="square">
              <a:spAutoFit/>
            </a:bodyPr>
            <a:lstStyle/>
            <a:p>
              <a:pPr fontAlgn="base">
                <a:spcAft>
                  <a:spcPct val="0"/>
                </a:spcAft>
                <a:defRPr/>
              </a:pPr>
              <a:r>
                <a:rPr lang="zh-CN" altLang="en-US" sz="2400" dirty="0"/>
                <a:t>如果为</a:t>
              </a:r>
              <a:r>
                <a:rPr lang="en-US" altLang="zh-CN" sz="2400" dirty="0">
                  <a:solidFill>
                    <a:srgbClr val="0F73EE"/>
                  </a:solidFill>
                </a:rPr>
                <a:t>1</a:t>
              </a:r>
              <a:r>
                <a:rPr lang="zh-CN" altLang="en-US" sz="2400" dirty="0"/>
                <a:t>，则修改游程长度为</a:t>
              </a:r>
              <a:r>
                <a:rPr lang="zh-CN" altLang="en-US" sz="2400" dirty="0">
                  <a:solidFill>
                    <a:srgbClr val="0F73EE"/>
                  </a:solidFill>
                </a:rPr>
                <a:t>奇数</a:t>
              </a:r>
              <a:r>
                <a:rPr lang="zh-CN" altLang="en-US" sz="2400" dirty="0"/>
                <a:t>；</a:t>
              </a:r>
              <a:endParaRPr lang="zh-CN" altLang="en-US" sz="2400" dirty="0"/>
            </a:p>
          </p:txBody>
        </p:sp>
      </p:grpSp>
      <p:grpSp>
        <p:nvGrpSpPr>
          <p:cNvPr id="64" name="组合 63"/>
          <p:cNvGrpSpPr/>
          <p:nvPr/>
        </p:nvGrpSpPr>
        <p:grpSpPr>
          <a:xfrm>
            <a:off x="1940534" y="3838948"/>
            <a:ext cx="9693640" cy="461665"/>
            <a:chOff x="1592862" y="3872116"/>
            <a:chExt cx="9693640" cy="461665"/>
          </a:xfrm>
        </p:grpSpPr>
        <p:sp>
          <p:nvSpPr>
            <p:cNvPr id="65" name="椭圆 64"/>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66" name="矩形 65"/>
            <p:cNvSpPr/>
            <p:nvPr/>
          </p:nvSpPr>
          <p:spPr>
            <a:xfrm>
              <a:off x="1770892" y="3872116"/>
              <a:ext cx="9515610" cy="461665"/>
            </a:xfrm>
            <a:prstGeom prst="rect">
              <a:avLst/>
            </a:prstGeom>
          </p:spPr>
          <p:txBody>
            <a:bodyPr wrap="square">
              <a:spAutoFit/>
            </a:bodyPr>
            <a:lstStyle/>
            <a:p>
              <a:pPr fontAlgn="base">
                <a:spcAft>
                  <a:spcPct val="0"/>
                </a:spcAft>
                <a:defRPr/>
              </a:pPr>
              <a:r>
                <a:rPr lang="zh-CN" altLang="en-US" sz="2400" dirty="0"/>
                <a:t>如果秘密信息的取值与游程长度的奇偶性相匹配，则不改变游程长度。</a:t>
              </a:r>
              <a:endParaRPr lang="zh-CN" altLang="en-US" sz="2400" dirty="0"/>
            </a:p>
          </p:txBody>
        </p:sp>
      </p:grpSp>
      <p:grpSp>
        <p:nvGrpSpPr>
          <p:cNvPr id="67" name="组合 66"/>
          <p:cNvGrpSpPr/>
          <p:nvPr/>
        </p:nvGrpSpPr>
        <p:grpSpPr>
          <a:xfrm>
            <a:off x="1949581" y="4462818"/>
            <a:ext cx="1098419" cy="554008"/>
            <a:chOff x="1962782" y="3317604"/>
            <a:chExt cx="3102391" cy="554008"/>
          </a:xfrm>
        </p:grpSpPr>
        <p:sp>
          <p:nvSpPr>
            <p:cNvPr id="68" name="矩形: 圆角 6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提取：</a:t>
              </a:r>
              <a:endParaRPr lang="zh-CN" altLang="en-US" sz="2400" dirty="0">
                <a:latin typeface="+mn-ea"/>
              </a:endParaRPr>
            </a:p>
          </p:txBody>
        </p:sp>
      </p:grpSp>
      <p:sp>
        <p:nvSpPr>
          <p:cNvPr id="70" name="矩形 69"/>
          <p:cNvSpPr/>
          <p:nvPr/>
        </p:nvSpPr>
        <p:spPr>
          <a:xfrm>
            <a:off x="1883332" y="5210119"/>
            <a:ext cx="5793574"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根据游程长度的奇偶性提取出秘密信息。 </a:t>
            </a:r>
            <a:endParaRPr lang="zh-CN" altLang="en-US" sz="2400" dirty="0">
              <a:solidFill>
                <a:schemeClr val="tx1">
                  <a:lumMod val="85000"/>
                  <a:lumOff val="15000"/>
                </a:schemeClr>
              </a:solidFill>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barn(inVertical)">
                                      <p:cBhvr>
                                        <p:cTn id="28" dur="500"/>
                                        <p:tgtEl>
                                          <p:spTgt spid="6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3656854" y="716894"/>
            <a:ext cx="5168374" cy="1109044"/>
            <a:chOff x="3279913" y="488294"/>
            <a:chExt cx="5168374" cy="1109044"/>
          </a:xfrm>
        </p:grpSpPr>
        <p:grpSp>
          <p:nvGrpSpPr>
            <p:cNvPr id="14" name="组合 13"/>
            <p:cNvGrpSpPr/>
            <p:nvPr/>
          </p:nvGrpSpPr>
          <p:grpSpPr>
            <a:xfrm>
              <a:off x="3279913" y="909457"/>
              <a:ext cx="5168374" cy="687881"/>
              <a:chOff x="3279913" y="909457"/>
              <a:chExt cx="5168374" cy="687881"/>
            </a:xfrm>
          </p:grpSpPr>
          <p:sp>
            <p:nvSpPr>
              <p:cNvPr id="10" name="矩形: 圆角 9"/>
              <p:cNvSpPr/>
              <p:nvPr/>
            </p:nvSpPr>
            <p:spPr>
              <a:xfrm>
                <a:off x="3279913" y="909457"/>
                <a:ext cx="5168374"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3562194"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时域替换技术 小结</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74" name="组合 173"/>
          <p:cNvGrpSpPr/>
          <p:nvPr/>
        </p:nvGrpSpPr>
        <p:grpSpPr>
          <a:xfrm>
            <a:off x="816299" y="2727783"/>
            <a:ext cx="2377769" cy="2606180"/>
            <a:chOff x="1419126" y="2735782"/>
            <a:chExt cx="3318781" cy="3637587"/>
          </a:xfrm>
        </p:grpSpPr>
        <p:grpSp>
          <p:nvGrpSpPr>
            <p:cNvPr id="175" name="组合 174"/>
            <p:cNvGrpSpPr/>
            <p:nvPr/>
          </p:nvGrpSpPr>
          <p:grpSpPr>
            <a:xfrm>
              <a:off x="1419126" y="2735782"/>
              <a:ext cx="3318781" cy="3637587"/>
              <a:chOff x="1980913" y="3125907"/>
              <a:chExt cx="3318781" cy="3637587"/>
            </a:xfrm>
          </p:grpSpPr>
          <p:sp>
            <p:nvSpPr>
              <p:cNvPr id="180" name="椭圆 179"/>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181" name="图片 180"/>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76" name="矩形 175"/>
            <p:cNvSpPr/>
            <p:nvPr/>
          </p:nvSpPr>
          <p:spPr>
            <a:xfrm>
              <a:off x="1676879" y="3481959"/>
              <a:ext cx="2847787" cy="1675364"/>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时间、空间域的最低比特位替换方法</a:t>
              </a:r>
              <a:endParaRPr lang="zh-CN" altLang="en-US" sz="2400" dirty="0">
                <a:solidFill>
                  <a:schemeClr val="tx1">
                    <a:lumMod val="85000"/>
                    <a:lumOff val="15000"/>
                  </a:schemeClr>
                </a:solidFill>
                <a:latin typeface="+mn-ea"/>
              </a:endParaRPr>
            </a:p>
          </p:txBody>
        </p:sp>
      </p:grpSp>
      <p:grpSp>
        <p:nvGrpSpPr>
          <p:cNvPr id="182" name="组合 181"/>
          <p:cNvGrpSpPr/>
          <p:nvPr/>
        </p:nvGrpSpPr>
        <p:grpSpPr>
          <a:xfrm>
            <a:off x="3548986" y="2727782"/>
            <a:ext cx="2377769" cy="2606180"/>
            <a:chOff x="1419126" y="2735782"/>
            <a:chExt cx="3318781" cy="3637587"/>
          </a:xfrm>
        </p:grpSpPr>
        <p:grpSp>
          <p:nvGrpSpPr>
            <p:cNvPr id="183" name="组合 182"/>
            <p:cNvGrpSpPr/>
            <p:nvPr/>
          </p:nvGrpSpPr>
          <p:grpSpPr>
            <a:xfrm>
              <a:off x="1419126" y="2735782"/>
              <a:ext cx="3318781" cy="3637587"/>
              <a:chOff x="1980913" y="3125907"/>
              <a:chExt cx="3318781" cy="3637587"/>
            </a:xfrm>
          </p:grpSpPr>
          <p:sp>
            <p:nvSpPr>
              <p:cNvPr id="185" name="椭圆 184"/>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186" name="图片 18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4" name="矩形 183"/>
            <p:cNvSpPr/>
            <p:nvPr/>
          </p:nvSpPr>
          <p:spPr>
            <a:xfrm>
              <a:off x="1637388" y="3496349"/>
              <a:ext cx="2996554" cy="1675364"/>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把信息隐藏在载体的最不重要部分</a:t>
              </a:r>
              <a:endParaRPr lang="zh-CN" altLang="en-US" sz="2400" dirty="0">
                <a:solidFill>
                  <a:schemeClr val="tx1">
                    <a:lumMod val="85000"/>
                    <a:lumOff val="15000"/>
                  </a:schemeClr>
                </a:solidFill>
                <a:latin typeface="+mn-ea"/>
              </a:endParaRPr>
            </a:p>
          </p:txBody>
        </p:sp>
      </p:grpSp>
      <p:grpSp>
        <p:nvGrpSpPr>
          <p:cNvPr id="187" name="组合 186"/>
          <p:cNvGrpSpPr/>
          <p:nvPr/>
        </p:nvGrpSpPr>
        <p:grpSpPr>
          <a:xfrm>
            <a:off x="6276321" y="2727783"/>
            <a:ext cx="2377769" cy="2606180"/>
            <a:chOff x="1419126" y="2735782"/>
            <a:chExt cx="3318781" cy="3637587"/>
          </a:xfrm>
        </p:grpSpPr>
        <p:grpSp>
          <p:nvGrpSpPr>
            <p:cNvPr id="188" name="组合 187"/>
            <p:cNvGrpSpPr/>
            <p:nvPr/>
          </p:nvGrpSpPr>
          <p:grpSpPr>
            <a:xfrm>
              <a:off x="1419126" y="2735782"/>
              <a:ext cx="3318781" cy="3637587"/>
              <a:chOff x="1980913" y="3125907"/>
              <a:chExt cx="3318781" cy="3637587"/>
            </a:xfrm>
          </p:grpSpPr>
          <p:sp>
            <p:nvSpPr>
              <p:cNvPr id="190" name="椭圆 189"/>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191" name="图片 190"/>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9" name="矩形 188"/>
            <p:cNvSpPr/>
            <p:nvPr/>
          </p:nvSpPr>
          <p:spPr>
            <a:xfrm>
              <a:off x="1852054" y="3481959"/>
              <a:ext cx="2468545" cy="1675364"/>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容易被噪声掩盖，有损压缩后丢失</a:t>
              </a:r>
              <a:endParaRPr lang="zh-CN" altLang="en-US" sz="2400" dirty="0">
                <a:solidFill>
                  <a:schemeClr val="tx1">
                    <a:lumMod val="85000"/>
                    <a:lumOff val="15000"/>
                  </a:schemeClr>
                </a:solidFill>
                <a:latin typeface="+mn-ea"/>
              </a:endParaRPr>
            </a:p>
          </p:txBody>
        </p:sp>
      </p:grpSp>
      <p:grpSp>
        <p:nvGrpSpPr>
          <p:cNvPr id="192" name="组合 191"/>
          <p:cNvGrpSpPr/>
          <p:nvPr/>
        </p:nvGrpSpPr>
        <p:grpSpPr>
          <a:xfrm>
            <a:off x="9009008" y="2727782"/>
            <a:ext cx="2377769" cy="2606180"/>
            <a:chOff x="1419126" y="2735782"/>
            <a:chExt cx="3318781" cy="3637587"/>
          </a:xfrm>
        </p:grpSpPr>
        <p:grpSp>
          <p:nvGrpSpPr>
            <p:cNvPr id="193" name="组合 192"/>
            <p:cNvGrpSpPr/>
            <p:nvPr/>
          </p:nvGrpSpPr>
          <p:grpSpPr>
            <a:xfrm>
              <a:off x="1419126" y="2735782"/>
              <a:ext cx="3318781" cy="3637587"/>
              <a:chOff x="1980913" y="3125907"/>
              <a:chExt cx="3318781" cy="3637587"/>
            </a:xfrm>
          </p:grpSpPr>
          <p:sp>
            <p:nvSpPr>
              <p:cNvPr id="195" name="椭圆 194"/>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196" name="图片 19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94" name="矩形 193"/>
            <p:cNvSpPr/>
            <p:nvPr/>
          </p:nvSpPr>
          <p:spPr>
            <a:xfrm>
              <a:off x="1787538" y="3496349"/>
              <a:ext cx="2720653" cy="1675364"/>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能否隐藏在载体的最重要部分？ </a:t>
              </a:r>
              <a:endParaRPr lang="zh-CN" altLang="en-US" sz="24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3" fill="hold"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strips(upRight)">
                                      <p:cBhvr>
                                        <p:cTn id="13" dur="500"/>
                                        <p:tgtEl>
                                          <p:spTgt spid="174"/>
                                        </p:tgtEl>
                                      </p:cBhvr>
                                    </p:animEffect>
                                  </p:childTnLst>
                                </p:cTn>
                              </p:par>
                            </p:childTnLst>
                          </p:cTn>
                        </p:par>
                        <p:par>
                          <p:cTn id="14" fill="hold">
                            <p:stCondLst>
                              <p:cond delay="1500"/>
                            </p:stCondLst>
                            <p:childTnLst>
                              <p:par>
                                <p:cTn id="15" presetID="18" presetClass="entr" presetSubtype="12" fill="hold" nodeType="after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strips(downLeft)">
                                      <p:cBhvr>
                                        <p:cTn id="17" dur="500"/>
                                        <p:tgtEl>
                                          <p:spTgt spid="18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strips(upRight)">
                                      <p:cBhvr>
                                        <p:cTn id="22" dur="500"/>
                                        <p:tgtEl>
                                          <p:spTgt spid="18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strips(downLeft)">
                                      <p:cBhvr>
                                        <p:cTn id="2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pitchFamily="49" charset="-122"/>
              </a:rPr>
              <a:t>一级标题：</a:t>
            </a:r>
            <a:endParaRPr lang="en-US" altLang="zh-CN" sz="2400" dirty="0">
              <a:solidFill>
                <a:schemeClr val="accent5">
                  <a:lumMod val="50000"/>
                </a:schemeClr>
              </a:solidFill>
              <a:latin typeface="+mn-ea"/>
              <a:cs typeface="黑体" panose="02010609060101010101" pitchFamily="49" charset="-122"/>
            </a:endParaRPr>
          </a:p>
          <a:p>
            <a:pPr indent="266700" fontAlgn="auto"/>
            <a:r>
              <a:rPr lang="zh-CN" altLang="en-US" sz="2800" dirty="0">
                <a:solidFill>
                  <a:schemeClr val="tx1">
                    <a:lumMod val="85000"/>
                    <a:lumOff val="15000"/>
                  </a:schemeClr>
                </a:solidFill>
                <a:latin typeface="+mn-ea"/>
                <a:cs typeface="黑体" panose="02010609060101010101" pitchFamily="49" charset="-122"/>
              </a:rPr>
              <a:t>  </a:t>
            </a:r>
            <a:endParaRPr lang="en-US" altLang="zh-CN" sz="2800" dirty="0">
              <a:solidFill>
                <a:schemeClr val="tx1">
                  <a:lumMod val="85000"/>
                  <a:lumOff val="15000"/>
                </a:schemeClr>
              </a:solidFill>
              <a:latin typeface="+mn-ea"/>
              <a:cs typeface="黑体" panose="02010609060101010101" pitchFamily="49" charset="-122"/>
            </a:endParaRPr>
          </a:p>
          <a:p>
            <a:pPr indent="266700" fontAlgn="auto"/>
            <a:endParaRPr lang="en-US" altLang="zh-CN" sz="2800" dirty="0">
              <a:solidFill>
                <a:schemeClr val="tx1">
                  <a:lumMod val="85000"/>
                  <a:lumOff val="15000"/>
                </a:schemeClr>
              </a:solidFill>
              <a:latin typeface="+mn-ea"/>
              <a:cs typeface="黑体" panose="02010609060101010101" pitchFamily="49" charset="-122"/>
            </a:endParaRPr>
          </a:p>
          <a:p>
            <a:pPr indent="266700" fontAlgn="auto"/>
            <a:r>
              <a:rPr lang="zh-CN" altLang="en-US" sz="2400" dirty="0">
                <a:solidFill>
                  <a:schemeClr val="accent5">
                    <a:lumMod val="50000"/>
                  </a:schemeClr>
                </a:solidFill>
                <a:latin typeface="+mn-ea"/>
                <a:cs typeface="黑体" panose="02010609060101010101" pitchFamily="49" charset="-122"/>
              </a:rPr>
              <a:t>二级标题：</a:t>
            </a:r>
            <a:endParaRPr lang="en-US" altLang="zh-CN" sz="2400" dirty="0">
              <a:solidFill>
                <a:schemeClr val="accent5">
                  <a:lumMod val="50000"/>
                </a:schemeClr>
              </a:solidFill>
              <a:latin typeface="+mn-ea"/>
              <a:cs typeface="黑体" panose="02010609060101010101" pitchFamily="49"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94" name="包装程序外壳对象" showAsIcon="1" r:id="rId1" imgW="3000375" imgH="523875" progId="Package">
                  <p:embed/>
                </p:oleObj>
              </mc:Choice>
              <mc:Fallback>
                <p:oleObj name="包装程序外壳对象" showAsIcon="1" r:id="rId1" imgW="3000375" imgH="523875" progId="Package">
                  <p:embed/>
                  <p:pic>
                    <p:nvPicPr>
                      <p:cNvPr id="0" name="图片 2193"/>
                      <p:cNvPicPr/>
                      <p:nvPr/>
                    </p:nvPicPr>
                    <p:blipFill>
                      <a:blip r:embed="rId2"/>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endParaRPr lang="zh-CN" altLang="en-US" dirty="0"/>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endParaRPr lang="zh-CN" altLang="en-US" dirty="0"/>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95" name="包装程序外壳对象" showAsIcon="1" r:id="rId4" imgW="2333625" imgH="523875" progId="Package">
                  <p:embed/>
                </p:oleObj>
              </mc:Choice>
              <mc:Fallback>
                <p:oleObj name="包装程序外壳对象" showAsIcon="1" r:id="rId4" imgW="2333625" imgH="523875" progId="Package">
                  <p:embed/>
                  <p:pic>
                    <p:nvPicPr>
                      <p:cNvPr id="0" name="图片 2194"/>
                      <p:cNvPicPr/>
                      <p:nvPr/>
                    </p:nvPicPr>
                    <p:blipFill>
                      <a:blip r:embed="rId5"/>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96" name="包装程序外壳对象" showAsIcon="1" r:id="rId6" imgW="2514600" imgH="523875" progId="Package">
                  <p:embed/>
                </p:oleObj>
              </mc:Choice>
              <mc:Fallback>
                <p:oleObj name="包装程序外壳对象" showAsIcon="1" r:id="rId6" imgW="2514600" imgH="523875" progId="Package">
                  <p:embed/>
                  <p:pic>
                    <p:nvPicPr>
                      <p:cNvPr id="0" name="图片 2195"/>
                      <p:cNvPicPr/>
                      <p:nvPr/>
                    </p:nvPicPr>
                    <p:blipFill>
                      <a:blip r:embed="rId7"/>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97" name="包装程序外壳对象" showAsIcon="1" r:id="rId8" imgW="542925" imgH="523875" progId="Package">
                  <p:embed/>
                </p:oleObj>
              </mc:Choice>
              <mc:Fallback>
                <p:oleObj name="包装程序外壳对象" showAsIcon="1" r:id="rId8" imgW="542925" imgH="523875" progId="Package">
                  <p:embed/>
                  <p:pic>
                    <p:nvPicPr>
                      <p:cNvPr id="0" name="图片 2196"/>
                      <p:cNvPicPr/>
                      <p:nvPr/>
                    </p:nvPicPr>
                    <p:blipFill>
                      <a:blip r:embed="rId9"/>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endParaRPr lang="zh-CN" altLang="en-US" sz="2400" dirty="0"/>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endParaRPr lang="zh-CN" altLang="en-US" dirty="0"/>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endParaRPr lang="zh-CN" altLang="en-US" sz="8800" dirty="0">
              <a:solidFill>
                <a:srgbClr val="FF0000"/>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49254" y="2553577"/>
            <a:ext cx="8316147" cy="950418"/>
            <a:chOff x="2449254" y="2284640"/>
            <a:chExt cx="8316147" cy="950418"/>
          </a:xfrm>
        </p:grpSpPr>
        <p:sp>
          <p:nvSpPr>
            <p:cNvPr id="18" name="矩形: 圆角 17"/>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矩形 18"/>
            <p:cNvSpPr/>
            <p:nvPr/>
          </p:nvSpPr>
          <p:spPr>
            <a:xfrm>
              <a:off x="3148908" y="2421959"/>
              <a:ext cx="5109091" cy="588944"/>
            </a:xfrm>
            <a:prstGeom prst="rect">
              <a:avLst/>
            </a:prstGeom>
          </p:spPr>
          <p:txBody>
            <a:bodyPr wrap="none">
              <a:spAutoFit/>
            </a:bodyPr>
            <a:lstStyle/>
            <a:p>
              <a:pPr fontAlgn="base">
                <a:lnSpc>
                  <a:spcPct val="150000"/>
                </a:lnSpc>
                <a:spcAft>
                  <a:spcPct val="0"/>
                </a:spcAft>
                <a:defRPr/>
              </a:pPr>
              <a:r>
                <a:rPr lang="zh-CN" altLang="en-US" sz="2400" dirty="0">
                  <a:latin typeface="+mn-ea"/>
                </a:rPr>
                <a:t>由黑白两种颜色的像素组成的图像。</a:t>
              </a:r>
              <a:endParaRPr lang="zh-CN" altLang="en-US" sz="2400" dirty="0">
                <a:latin typeface="+mn-ea"/>
              </a:endParaRPr>
            </a:p>
          </p:txBody>
        </p:sp>
      </p:grpSp>
      <p:grpSp>
        <p:nvGrpSpPr>
          <p:cNvPr id="21" name="组合 20"/>
          <p:cNvGrpSpPr/>
          <p:nvPr/>
        </p:nvGrpSpPr>
        <p:grpSpPr>
          <a:xfrm>
            <a:off x="1592860" y="2364905"/>
            <a:ext cx="1341632" cy="1341632"/>
            <a:chOff x="1882937" y="2051686"/>
            <a:chExt cx="1438016" cy="1438016"/>
          </a:xfrm>
        </p:grpSpPr>
        <p:sp>
          <p:nvSpPr>
            <p:cNvPr id="23" name="椭圆 22"/>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4" name="矩形 23"/>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二值</a:t>
              </a:r>
              <a:endParaRPr lang="zh-CN" altLang="en-US"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图像</a:t>
              </a:r>
              <a:endParaRPr lang="zh-CN" altLang="en-US" sz="2400" dirty="0">
                <a:solidFill>
                  <a:schemeClr val="bg1"/>
                </a:solidFill>
                <a:effectLst>
                  <a:outerShdw blurRad="38100" dist="38100" dir="2700000" algn="tl">
                    <a:srgbClr val="000000">
                      <a:alpha val="43137"/>
                    </a:srgbClr>
                  </a:outerShdw>
                </a:effectLst>
                <a:latin typeface="+mn-ea"/>
              </a:endParaRPr>
            </a:p>
          </p:txBody>
        </p:sp>
      </p:grpSp>
      <p:grpSp>
        <p:nvGrpSpPr>
          <p:cNvPr id="25" name="组合 24"/>
          <p:cNvGrpSpPr/>
          <p:nvPr/>
        </p:nvGrpSpPr>
        <p:grpSpPr>
          <a:xfrm>
            <a:off x="2449254" y="4452670"/>
            <a:ext cx="8316147" cy="950418"/>
            <a:chOff x="2449254" y="2284640"/>
            <a:chExt cx="8316147" cy="950418"/>
          </a:xfrm>
        </p:grpSpPr>
        <p:sp>
          <p:nvSpPr>
            <p:cNvPr id="26" name="矩形: 圆角 25"/>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8" name="矩形 27"/>
            <p:cNvSpPr/>
            <p:nvPr/>
          </p:nvSpPr>
          <p:spPr>
            <a:xfrm>
              <a:off x="3148908" y="2350274"/>
              <a:ext cx="7450232" cy="830997"/>
            </a:xfrm>
            <a:prstGeom prst="rect">
              <a:avLst/>
            </a:prstGeom>
          </p:spPr>
          <p:txBody>
            <a:bodyPr wrap="square">
              <a:spAutoFit/>
            </a:bodyPr>
            <a:lstStyle/>
            <a:p>
              <a:pPr fontAlgn="base">
                <a:spcAft>
                  <a:spcPct val="0"/>
                </a:spcAft>
                <a:defRPr/>
              </a:pPr>
              <a:r>
                <a:rPr lang="zh-CN" altLang="en-US" sz="2400" dirty="0">
                  <a:latin typeface="+mn-ea"/>
                </a:rPr>
                <a:t>利用图像区域中黑色像素个数相对于区域中全部像素个数的百分比来对秘密信息进行编码 。</a:t>
              </a:r>
              <a:endParaRPr lang="zh-CN" altLang="en-US" sz="2400" dirty="0">
                <a:latin typeface="+mn-ea"/>
              </a:endParaRPr>
            </a:p>
          </p:txBody>
        </p:sp>
      </p:grpSp>
      <p:grpSp>
        <p:nvGrpSpPr>
          <p:cNvPr id="29" name="组合 28"/>
          <p:cNvGrpSpPr/>
          <p:nvPr/>
        </p:nvGrpSpPr>
        <p:grpSpPr>
          <a:xfrm>
            <a:off x="1592860" y="4263998"/>
            <a:ext cx="1341632" cy="1341632"/>
            <a:chOff x="1882937" y="2051686"/>
            <a:chExt cx="1438016" cy="1438016"/>
          </a:xfrm>
        </p:grpSpPr>
        <p:sp>
          <p:nvSpPr>
            <p:cNvPr id="31" name="椭圆 30"/>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32" name="矩形 31"/>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通常</a:t>
              </a:r>
              <a:endParaRPr lang="zh-CN" altLang="en-US"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方法</a:t>
              </a:r>
              <a:endParaRPr lang="zh-CN" altLang="en-US" sz="2400" dirty="0">
                <a:solidFill>
                  <a:schemeClr val="bg1"/>
                </a:solidFill>
                <a:effectLst>
                  <a:outerShdw blurRad="38100" dist="38100" dir="2700000" algn="tl">
                    <a:srgbClr val="000000">
                      <a:alpha val="43137"/>
                    </a:srgbClr>
                  </a:outerShdw>
                </a:effectLst>
                <a:latin typeface="+mn-ea"/>
              </a:endParaRPr>
            </a:p>
          </p:txBody>
        </p:sp>
      </p:grpSp>
      <p:grpSp>
        <p:nvGrpSpPr>
          <p:cNvPr id="33" name="组合 32"/>
          <p:cNvGrpSpPr/>
          <p:nvPr/>
        </p:nvGrpSpPr>
        <p:grpSpPr>
          <a:xfrm>
            <a:off x="3334125" y="716894"/>
            <a:ext cx="5850586" cy="1109044"/>
            <a:chOff x="3279913" y="488294"/>
            <a:chExt cx="5850586" cy="1109044"/>
          </a:xfrm>
        </p:grpSpPr>
        <p:grpSp>
          <p:nvGrpSpPr>
            <p:cNvPr id="34" name="组合 33"/>
            <p:cNvGrpSpPr/>
            <p:nvPr/>
          </p:nvGrpSpPr>
          <p:grpSpPr>
            <a:xfrm>
              <a:off x="3279913" y="909457"/>
              <a:ext cx="5850586" cy="687881"/>
              <a:chOff x="3279913" y="909457"/>
              <a:chExt cx="5850586" cy="687881"/>
            </a:xfrm>
          </p:grpSpPr>
          <p:sp>
            <p:nvSpPr>
              <p:cNvPr id="196" name="矩形: 圆角 195"/>
              <p:cNvSpPr/>
              <p:nvPr/>
            </p:nvSpPr>
            <p:spPr>
              <a:xfrm>
                <a:off x="3279913" y="909457"/>
                <a:ext cx="5850586"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97" name="文本框 196"/>
              <p:cNvSpPr txBox="1"/>
              <p:nvPr/>
            </p:nvSpPr>
            <p:spPr>
              <a:xfrm>
                <a:off x="4648956" y="1032190"/>
                <a:ext cx="4288353"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二值图像中的信息隐藏</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3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3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50"/>
                                        <p:tgtEl>
                                          <p:spTgt spid="33"/>
                                        </p:tgtEl>
                                      </p:cBhvr>
                                    </p:animEffect>
                                    <p:anim calcmode="lin" valueType="num">
                                      <p:cBhvr>
                                        <p:cTn id="8" dur="650" fill="hold"/>
                                        <p:tgtEl>
                                          <p:spTgt spid="33"/>
                                        </p:tgtEl>
                                        <p:attrNameLst>
                                          <p:attrName>ppt_x</p:attrName>
                                        </p:attrNameLst>
                                      </p:cBhvr>
                                      <p:tavLst>
                                        <p:tav tm="0">
                                          <p:val>
                                            <p:strVal val="#ppt_x"/>
                                          </p:val>
                                        </p:tav>
                                        <p:tav tm="100000">
                                          <p:val>
                                            <p:strVal val="#ppt_x"/>
                                          </p:val>
                                        </p:tav>
                                      </p:tavLst>
                                    </p:anim>
                                    <p:anim calcmode="lin" valueType="num">
                                      <p:cBhvr>
                                        <p:cTn id="9" dur="65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650"/>
                                        <p:tgtEl>
                                          <p:spTgt spid="2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heel(1)">
                                      <p:cBhvr>
                                        <p:cTn id="20" dur="650"/>
                                        <p:tgtEl>
                                          <p:spTgt spid="29"/>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174525" y="2860521"/>
            <a:ext cx="6263341" cy="1398710"/>
            <a:chOff x="1076853" y="5080315"/>
            <a:chExt cx="5054600" cy="1701880"/>
          </a:xfrm>
        </p:grpSpPr>
        <p:cxnSp>
          <p:nvCxnSpPr>
            <p:cNvPr id="37" name="直接连接符 3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1076853" y="5250776"/>
              <a:ext cx="5054600" cy="1531419"/>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9" name="矩形 38"/>
          <p:cNvSpPr/>
          <p:nvPr/>
        </p:nvSpPr>
        <p:spPr>
          <a:xfrm>
            <a:off x="1362057" y="2981430"/>
            <a:ext cx="5881642" cy="1291590"/>
          </a:xfrm>
          <a:prstGeom prst="rect">
            <a:avLst/>
          </a:prstGeom>
        </p:spPr>
        <p:txBody>
          <a:bodyPr wrap="square">
            <a:spAutoFit/>
          </a:bodyPr>
          <a:lstStyle/>
          <a:p>
            <a:pPr fontAlgn="base">
              <a:lnSpc>
                <a:spcPct val="130000"/>
              </a:lnSpc>
              <a:spcAft>
                <a:spcPct val="0"/>
              </a:spcAft>
              <a:defRPr/>
            </a:pPr>
            <a:r>
              <a:rPr lang="zh-CN" altLang="en-US" sz="2000" dirty="0"/>
              <a:t>        把一个二值图像分成</a:t>
            </a:r>
            <a:r>
              <a:rPr lang="en-US" altLang="zh-CN" sz="2000" i="1" dirty="0"/>
              <a:t>L</a:t>
            </a:r>
            <a:r>
              <a:rPr lang="en-US" altLang="zh-CN" sz="2000" dirty="0"/>
              <a:t>(</a:t>
            </a:r>
            <a:r>
              <a:rPr lang="en-US" altLang="zh-CN" sz="2000" i="1" dirty="0"/>
              <a:t>m</a:t>
            </a:r>
            <a:r>
              <a:rPr lang="en-US" altLang="zh-CN" sz="2000" dirty="0"/>
              <a:t>)</a:t>
            </a:r>
            <a:r>
              <a:rPr lang="zh-CN" altLang="en-US" sz="2000" dirty="0"/>
              <a:t>个矩形图像区域</a:t>
            </a:r>
            <a:r>
              <a:rPr lang="en-US" altLang="zh-CN" sz="2000" i="1" dirty="0"/>
              <a:t>B</a:t>
            </a:r>
            <a:r>
              <a:rPr lang="en-US" altLang="zh-CN" sz="2000" i="1" baseline="-25000" dirty="0"/>
              <a:t>i</a:t>
            </a:r>
            <a:r>
              <a:rPr lang="zh-CN" altLang="en-US" sz="2000" dirty="0"/>
              <a:t>，如果其中黑色像素的个数大于一半，则表示嵌入</a:t>
            </a:r>
            <a:r>
              <a:rPr lang="en-US" altLang="zh-CN" sz="2000" dirty="0"/>
              <a:t>0</a:t>
            </a:r>
            <a:r>
              <a:rPr lang="zh-CN" altLang="en-US" sz="2000" dirty="0"/>
              <a:t>；如果白色像素的个数大于一半，则表示嵌入</a:t>
            </a:r>
            <a:r>
              <a:rPr lang="en-US" altLang="zh-CN" sz="2000" dirty="0"/>
              <a:t>1</a:t>
            </a:r>
            <a:r>
              <a:rPr lang="zh-CN" altLang="en-US" sz="2000" dirty="0"/>
              <a:t>。</a:t>
            </a:r>
            <a:endParaRPr lang="zh-CN" altLang="en-US" sz="2000" dirty="0"/>
          </a:p>
        </p:txBody>
      </p:sp>
      <p:grpSp>
        <p:nvGrpSpPr>
          <p:cNvPr id="40" name="组合 39"/>
          <p:cNvGrpSpPr/>
          <p:nvPr/>
        </p:nvGrpSpPr>
        <p:grpSpPr>
          <a:xfrm>
            <a:off x="1174525" y="4463896"/>
            <a:ext cx="6263341" cy="1798819"/>
            <a:chOff x="1076853" y="5080315"/>
            <a:chExt cx="5054600" cy="2188713"/>
          </a:xfrm>
        </p:grpSpPr>
        <p:cxnSp>
          <p:nvCxnSpPr>
            <p:cNvPr id="41" name="直接连接符 4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2" name="矩形: 圆角 41"/>
            <p:cNvSpPr/>
            <p:nvPr/>
          </p:nvSpPr>
          <p:spPr>
            <a:xfrm>
              <a:off x="1076853" y="5250776"/>
              <a:ext cx="5054600" cy="2018252"/>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3" name="矩形 42"/>
          <p:cNvSpPr/>
          <p:nvPr/>
        </p:nvSpPr>
        <p:spPr>
          <a:xfrm>
            <a:off x="1288634" y="4584806"/>
            <a:ext cx="6075809" cy="1691640"/>
          </a:xfrm>
          <a:prstGeom prst="rect">
            <a:avLst/>
          </a:prstGeom>
        </p:spPr>
        <p:txBody>
          <a:bodyPr wrap="square">
            <a:spAutoFit/>
          </a:bodyPr>
          <a:lstStyle/>
          <a:p>
            <a:pPr fontAlgn="base">
              <a:lnSpc>
                <a:spcPct val="130000"/>
              </a:lnSpc>
              <a:spcAft>
                <a:spcPct val="0"/>
              </a:spcAft>
              <a:defRPr/>
            </a:pPr>
            <a:r>
              <a:rPr lang="zh-CN" altLang="en-US" sz="2000" dirty="0"/>
              <a:t>        当需要嵌入的比特与所选区域的黑白像素的比例不一致时，为了达到希望的</a:t>
            </a:r>
            <a:r>
              <a:rPr lang="zh-CN" altLang="en-US" sz="2000" dirty="0">
                <a:sym typeface="+mn-ea"/>
              </a:rPr>
              <a:t>像</a:t>
            </a:r>
            <a:r>
              <a:rPr lang="zh-CN" altLang="en-US" sz="2000" dirty="0"/>
              <a:t>素关系，则需要修改一些</a:t>
            </a:r>
            <a:r>
              <a:rPr lang="zh-CN" altLang="en-US" sz="2000" dirty="0">
                <a:sym typeface="+mn-ea"/>
              </a:rPr>
              <a:t>像</a:t>
            </a:r>
            <a:r>
              <a:rPr lang="zh-CN" altLang="en-US" sz="2000" dirty="0"/>
              <a:t>素的颜色。修改应遵循一定的规则，原则是不引起感观察觉。修改应在黑白区域的边缘进行 。</a:t>
            </a:r>
            <a:endParaRPr lang="zh-CN" altLang="en-US" sz="2000" dirty="0"/>
          </a:p>
        </p:txBody>
      </p:sp>
      <p:sp>
        <p:nvSpPr>
          <p:cNvPr id="44" name="矩形: 圆角 43"/>
          <p:cNvSpPr/>
          <p:nvPr/>
        </p:nvSpPr>
        <p:spPr>
          <a:xfrm>
            <a:off x="8371735" y="2795667"/>
            <a:ext cx="2124640" cy="3467048"/>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45" name="直接连接符 44"/>
          <p:cNvCxnSpPr/>
          <p:nvPr/>
        </p:nvCxnSpPr>
        <p:spPr>
          <a:xfrm>
            <a:off x="8044802" y="4456384"/>
            <a:ext cx="2705752" cy="10693"/>
          </a:xfrm>
          <a:prstGeom prst="lin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050592" y="2867383"/>
            <a:ext cx="2705752" cy="1258614"/>
          </a:xfrm>
          <a:prstGeom prst="rect">
            <a:avLst/>
          </a:prstGeom>
        </p:spPr>
        <p:txBody>
          <a:bodyPr wrap="square">
            <a:spAutoFit/>
          </a:bodyPr>
          <a:lstStyle/>
          <a:p>
            <a:pPr algn="ctr" fontAlgn="base">
              <a:lnSpc>
                <a:spcPct val="130000"/>
              </a:lnSpc>
              <a:spcAft>
                <a:spcPct val="0"/>
              </a:spcAft>
              <a:defRPr/>
            </a:pPr>
            <a:r>
              <a:rPr lang="zh-CN" altLang="en-US" sz="2000" dirty="0"/>
              <a:t>黑色像素的个数</a:t>
            </a:r>
            <a:endParaRPr lang="zh-CN" altLang="en-US" sz="2000" dirty="0"/>
          </a:p>
          <a:p>
            <a:pPr algn="ctr" fontAlgn="base">
              <a:lnSpc>
                <a:spcPct val="130000"/>
              </a:lnSpc>
              <a:spcAft>
                <a:spcPct val="0"/>
              </a:spcAft>
              <a:defRPr/>
            </a:pPr>
            <a:r>
              <a:rPr lang="zh-CN" altLang="en-US" sz="2000" dirty="0"/>
              <a:t>多于一半</a:t>
            </a:r>
            <a:endParaRPr lang="zh-CN" altLang="en-US" sz="2000" dirty="0"/>
          </a:p>
          <a:p>
            <a:pPr algn="ctr" fontAlgn="base">
              <a:lnSpc>
                <a:spcPct val="130000"/>
              </a:lnSpc>
              <a:spcAft>
                <a:spcPct val="0"/>
              </a:spcAft>
              <a:defRPr/>
            </a:pPr>
            <a:r>
              <a:rPr lang="zh-CN" altLang="en-US" sz="2000" dirty="0"/>
              <a:t>表示嵌入‘</a:t>
            </a:r>
            <a:r>
              <a:rPr lang="en-US" altLang="zh-CN" sz="2000" dirty="0"/>
              <a:t>0</a:t>
            </a:r>
            <a:r>
              <a:rPr lang="zh-CN" altLang="en-US" sz="2000" dirty="0"/>
              <a:t>’</a:t>
            </a:r>
            <a:endParaRPr lang="en-US" altLang="zh-CN" sz="2000" dirty="0"/>
          </a:p>
        </p:txBody>
      </p:sp>
      <p:sp>
        <p:nvSpPr>
          <p:cNvPr id="47" name="矩形 46"/>
          <p:cNvSpPr/>
          <p:nvPr/>
        </p:nvSpPr>
        <p:spPr>
          <a:xfrm>
            <a:off x="8055597" y="4771366"/>
            <a:ext cx="2705752" cy="1258614"/>
          </a:xfrm>
          <a:prstGeom prst="rect">
            <a:avLst/>
          </a:prstGeom>
        </p:spPr>
        <p:txBody>
          <a:bodyPr wrap="square">
            <a:spAutoFit/>
          </a:bodyPr>
          <a:lstStyle/>
          <a:p>
            <a:pPr algn="ctr" fontAlgn="base">
              <a:lnSpc>
                <a:spcPct val="130000"/>
              </a:lnSpc>
              <a:spcAft>
                <a:spcPct val="0"/>
              </a:spcAft>
              <a:defRPr/>
            </a:pPr>
            <a:r>
              <a:rPr lang="zh-CN" altLang="en-US" sz="2000" dirty="0"/>
              <a:t>黑色像素的个数</a:t>
            </a:r>
            <a:endParaRPr lang="zh-CN" altLang="en-US" sz="2000" dirty="0"/>
          </a:p>
          <a:p>
            <a:pPr algn="ctr" fontAlgn="base">
              <a:lnSpc>
                <a:spcPct val="130000"/>
              </a:lnSpc>
              <a:spcAft>
                <a:spcPct val="0"/>
              </a:spcAft>
              <a:defRPr/>
            </a:pPr>
            <a:r>
              <a:rPr lang="zh-CN" altLang="en-US" sz="2000" dirty="0"/>
              <a:t>少于一半</a:t>
            </a:r>
            <a:endParaRPr lang="zh-CN" altLang="en-US" sz="2000" dirty="0"/>
          </a:p>
          <a:p>
            <a:pPr algn="ctr" fontAlgn="base">
              <a:lnSpc>
                <a:spcPct val="130000"/>
              </a:lnSpc>
              <a:spcAft>
                <a:spcPct val="0"/>
              </a:spcAft>
              <a:defRPr/>
            </a:pPr>
            <a:r>
              <a:rPr lang="zh-CN" altLang="en-US" sz="2000" dirty="0"/>
              <a:t>表示嵌入‘</a:t>
            </a:r>
            <a:r>
              <a:rPr lang="en-US" altLang="zh-CN" sz="2000" dirty="0"/>
              <a:t>1</a:t>
            </a:r>
            <a:r>
              <a:rPr lang="zh-CN" altLang="en-US" sz="2000" dirty="0"/>
              <a:t>’</a:t>
            </a:r>
            <a:endParaRPr lang="en-US" altLang="zh-CN" sz="2000" dirty="0"/>
          </a:p>
        </p:txBody>
      </p:sp>
      <p:sp>
        <p:nvSpPr>
          <p:cNvPr id="48" name="矩形 47"/>
          <p:cNvSpPr/>
          <p:nvPr/>
        </p:nvSpPr>
        <p:spPr>
          <a:xfrm>
            <a:off x="10492886" y="4192685"/>
            <a:ext cx="1131525" cy="452496"/>
          </a:xfrm>
          <a:prstGeom prst="rect">
            <a:avLst/>
          </a:prstGeom>
        </p:spPr>
        <p:txBody>
          <a:bodyPr wrap="square">
            <a:spAutoFit/>
          </a:bodyPr>
          <a:lstStyle/>
          <a:p>
            <a:pPr algn="ctr" fontAlgn="base">
              <a:lnSpc>
                <a:spcPct val="130000"/>
              </a:lnSpc>
              <a:spcAft>
                <a:spcPct val="0"/>
              </a:spcAft>
              <a:defRPr/>
            </a:pPr>
            <a:r>
              <a:rPr lang="en-US" altLang="zh-CN" sz="2000" dirty="0"/>
              <a:t>50%</a:t>
            </a:r>
            <a:endParaRPr lang="en-US" altLang="zh-CN" sz="2000" dirty="0"/>
          </a:p>
        </p:txBody>
      </p:sp>
      <p:grpSp>
        <p:nvGrpSpPr>
          <p:cNvPr id="49" name="组合 48"/>
          <p:cNvGrpSpPr/>
          <p:nvPr/>
        </p:nvGrpSpPr>
        <p:grpSpPr>
          <a:xfrm>
            <a:off x="3854073" y="716894"/>
            <a:ext cx="4784583" cy="1109044"/>
            <a:chOff x="3279913" y="488294"/>
            <a:chExt cx="4784583" cy="1109044"/>
          </a:xfrm>
        </p:grpSpPr>
        <p:grpSp>
          <p:nvGrpSpPr>
            <p:cNvPr id="50" name="组合 49"/>
            <p:cNvGrpSpPr/>
            <p:nvPr/>
          </p:nvGrpSpPr>
          <p:grpSpPr>
            <a:xfrm>
              <a:off x="3279913" y="909457"/>
              <a:ext cx="4784583" cy="687881"/>
              <a:chOff x="3279913" y="909457"/>
              <a:chExt cx="4784583" cy="687881"/>
            </a:xfrm>
          </p:grpSpPr>
          <p:sp>
            <p:nvSpPr>
              <p:cNvPr id="204" name="矩形: 圆角 203"/>
              <p:cNvSpPr/>
              <p:nvPr/>
            </p:nvSpPr>
            <p:spPr>
              <a:xfrm>
                <a:off x="3279913" y="909457"/>
                <a:ext cx="478458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205" name="文本框 204"/>
              <p:cNvSpPr txBox="1"/>
              <p:nvPr/>
            </p:nvSpPr>
            <p:spPr>
              <a:xfrm>
                <a:off x="4648956" y="1032190"/>
                <a:ext cx="3148619" cy="535531"/>
              </a:xfrm>
              <a:prstGeom prst="rect">
                <a:avLst/>
              </a:prstGeom>
              <a:noFill/>
            </p:spPr>
            <p:txBody>
              <a:bodyPr wrap="none" rtlCol="0" anchor="t">
                <a:spAutoFit/>
              </a:bodyPr>
              <a:lstStyle/>
              <a:p>
                <a:pPr lvl="0" fontAlgn="base">
                  <a:lnSpc>
                    <a:spcPct val="90000"/>
                  </a:lnSpc>
                  <a:spcBef>
                    <a:spcPts val="1000"/>
                  </a:spcBef>
                  <a:spcAft>
                    <a:spcPct val="0"/>
                  </a:spcAft>
                  <a:defRPr/>
                </a:pPr>
                <a:r>
                  <a:rPr lang="en-US" altLang="zh-CN"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sym typeface="+mn-ea"/>
                  </a:rPr>
                  <a:t>Zhao—Koch</a:t>
                </a:r>
                <a:r>
                  <a:rPr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sym typeface="+mn-ea"/>
                  </a:rPr>
                  <a:t>方案</a:t>
                </a:r>
                <a:endParaRPr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sym typeface="+mn-ea"/>
                </a:endParaRPr>
              </a:p>
            </p:txBody>
          </p:sp>
        </p:grpSp>
        <p:grpSp>
          <p:nvGrpSpPr>
            <p:cNvPr id="51"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2"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2"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206" name="组合 205"/>
          <p:cNvGrpSpPr/>
          <p:nvPr/>
        </p:nvGrpSpPr>
        <p:grpSpPr>
          <a:xfrm>
            <a:off x="1167834" y="1837331"/>
            <a:ext cx="1880166" cy="840284"/>
            <a:chOff x="3135993" y="1051060"/>
            <a:chExt cx="1880166" cy="840284"/>
          </a:xfrm>
        </p:grpSpPr>
        <p:sp>
          <p:nvSpPr>
            <p:cNvPr id="207" name="矩形: 圆角 206"/>
            <p:cNvSpPr/>
            <p:nvPr/>
          </p:nvSpPr>
          <p:spPr>
            <a:xfrm>
              <a:off x="3839426" y="1280937"/>
              <a:ext cx="1176733"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8" name="矩形 207"/>
            <p:cNvSpPr/>
            <p:nvPr/>
          </p:nvSpPr>
          <p:spPr>
            <a:xfrm>
              <a:off x="3972879" y="1333399"/>
              <a:ext cx="902811"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嵌入</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209" name="矩形 20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10" name="直接连接符 20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650"/>
                                        <p:tgtEl>
                                          <p:spTgt spid="49"/>
                                        </p:tgtEl>
                                      </p:cBhvr>
                                    </p:animEffect>
                                    <p:anim calcmode="lin" valueType="num">
                                      <p:cBhvr>
                                        <p:cTn id="8" dur="650" fill="hold"/>
                                        <p:tgtEl>
                                          <p:spTgt spid="49"/>
                                        </p:tgtEl>
                                        <p:attrNameLst>
                                          <p:attrName>ppt_x</p:attrName>
                                        </p:attrNameLst>
                                      </p:cBhvr>
                                      <p:tavLst>
                                        <p:tav tm="0">
                                          <p:val>
                                            <p:strVal val="#ppt_x"/>
                                          </p:val>
                                        </p:tav>
                                        <p:tav tm="100000">
                                          <p:val>
                                            <p:strVal val="#ppt_x"/>
                                          </p:val>
                                        </p:tav>
                                      </p:tavLst>
                                    </p:anim>
                                    <p:anim calcmode="lin" valueType="num">
                                      <p:cBhvr>
                                        <p:cTn id="9" dur="65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ppt_w/2"/>
                                          </p:val>
                                        </p:tav>
                                        <p:tav tm="100000">
                                          <p:val>
                                            <p:strVal val="#ppt_x"/>
                                          </p:val>
                                        </p:tav>
                                      </p:tavLst>
                                    </p:anim>
                                    <p:anim calcmode="lin" valueType="num">
                                      <p:cBhvr>
                                        <p:cTn id="14" dur="500" fill="hold"/>
                                        <p:tgtEl>
                                          <p:spTgt spid="206"/>
                                        </p:tgtEl>
                                        <p:attrNameLst>
                                          <p:attrName>ppt_y</p:attrName>
                                        </p:attrNameLst>
                                      </p:cBhvr>
                                      <p:tavLst>
                                        <p:tav tm="0">
                                          <p:val>
                                            <p:strVal val="#ppt_y"/>
                                          </p:val>
                                        </p:tav>
                                        <p:tav tm="100000">
                                          <p:val>
                                            <p:strVal val="#ppt_y"/>
                                          </p:val>
                                        </p:tav>
                                      </p:tavLst>
                                    </p:anim>
                                    <p:anim calcmode="lin" valueType="num">
                                      <p:cBhvr>
                                        <p:cTn id="15" dur="500" fill="hold"/>
                                        <p:tgtEl>
                                          <p:spTgt spid="206"/>
                                        </p:tgtEl>
                                        <p:attrNameLst>
                                          <p:attrName>ppt_w</p:attrName>
                                        </p:attrNameLst>
                                      </p:cBhvr>
                                      <p:tavLst>
                                        <p:tav tm="0">
                                          <p:val>
                                            <p:fltVal val="0"/>
                                          </p:val>
                                        </p:tav>
                                        <p:tav tm="100000">
                                          <p:val>
                                            <p:strVal val="#ppt_w"/>
                                          </p:val>
                                        </p:tav>
                                      </p:tavLst>
                                    </p:anim>
                                    <p:anim calcmode="lin" valueType="num">
                                      <p:cBhvr>
                                        <p:cTn id="16" dur="500" fill="hold"/>
                                        <p:tgtEl>
                                          <p:spTgt spid="206"/>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7" presetClass="entr" presetSubtype="1"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p:cTn id="20" dur="500" fill="hold"/>
                                        <p:tgtEl>
                                          <p:spTgt spid="36"/>
                                        </p:tgtEl>
                                        <p:attrNameLst>
                                          <p:attrName>ppt_x</p:attrName>
                                        </p:attrNameLst>
                                      </p:cBhvr>
                                      <p:tavLst>
                                        <p:tav tm="0">
                                          <p:val>
                                            <p:strVal val="#ppt_x"/>
                                          </p:val>
                                        </p:tav>
                                        <p:tav tm="100000">
                                          <p:val>
                                            <p:strVal val="#ppt_x"/>
                                          </p:val>
                                        </p:tav>
                                      </p:tavLst>
                                    </p:anim>
                                    <p:anim calcmode="lin" valueType="num">
                                      <p:cBhvr>
                                        <p:cTn id="21" dur="500" fill="hold"/>
                                        <p:tgtEl>
                                          <p:spTgt spid="36"/>
                                        </p:tgtEl>
                                        <p:attrNameLst>
                                          <p:attrName>ppt_y</p:attrName>
                                        </p:attrNameLst>
                                      </p:cBhvr>
                                      <p:tavLst>
                                        <p:tav tm="0">
                                          <p:val>
                                            <p:strVal val="#ppt_y-#ppt_h/2"/>
                                          </p:val>
                                        </p:tav>
                                        <p:tav tm="100000">
                                          <p:val>
                                            <p:strVal val="#ppt_y"/>
                                          </p:val>
                                        </p:tav>
                                      </p:tavLst>
                                    </p:anim>
                                    <p:anim calcmode="lin" valueType="num">
                                      <p:cBhvr>
                                        <p:cTn id="22" dur="500" fill="hold"/>
                                        <p:tgtEl>
                                          <p:spTgt spid="36"/>
                                        </p:tgtEl>
                                        <p:attrNameLst>
                                          <p:attrName>ppt_w</p:attrName>
                                        </p:attrNameLst>
                                      </p:cBhvr>
                                      <p:tavLst>
                                        <p:tav tm="0">
                                          <p:val>
                                            <p:strVal val="#ppt_w"/>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down)">
                                      <p:cBhvr>
                                        <p:cTn id="26" dur="650"/>
                                        <p:tgtEl>
                                          <p:spTgt spid="39"/>
                                        </p:tgtEl>
                                      </p:cBhvr>
                                    </p:animEffect>
                                  </p:childTnLst>
                                </p:cTn>
                              </p:par>
                            </p:childTnLst>
                          </p:cTn>
                        </p:par>
                        <p:par>
                          <p:cTn id="27" fill="hold">
                            <p:stCondLst>
                              <p:cond delay="2000"/>
                            </p:stCondLst>
                            <p:childTnLst>
                              <p:par>
                                <p:cTn id="28" presetID="17" presetClass="entr" presetSubtype="1"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ppt_h/2"/>
                                          </p:val>
                                        </p:tav>
                                        <p:tav tm="100000">
                                          <p:val>
                                            <p:strVal val="#ppt_y"/>
                                          </p:val>
                                        </p:tav>
                                      </p:tavLst>
                                    </p:anim>
                                    <p:anim calcmode="lin" valueType="num">
                                      <p:cBhvr>
                                        <p:cTn id="32" dur="500" fill="hold"/>
                                        <p:tgtEl>
                                          <p:spTgt spid="40"/>
                                        </p:tgtEl>
                                        <p:attrNameLst>
                                          <p:attrName>ppt_w</p:attrName>
                                        </p:attrNameLst>
                                      </p:cBhvr>
                                      <p:tavLst>
                                        <p:tav tm="0">
                                          <p:val>
                                            <p:strVal val="#ppt_w"/>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650"/>
                                        <p:tgtEl>
                                          <p:spTgt spid="43"/>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650"/>
                                        <p:tgtEl>
                                          <p:spTgt spid="4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650"/>
                                        <p:tgtEl>
                                          <p:spTgt spid="4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6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4" grpId="0" animBg="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330579" cy="840284"/>
            <a:chOff x="3135993" y="1051060"/>
            <a:chExt cx="3330579" cy="840284"/>
          </a:xfrm>
        </p:grpSpPr>
        <p:sp>
          <p:nvSpPr>
            <p:cNvPr id="20" name="矩形: 圆角 19"/>
            <p:cNvSpPr/>
            <p:nvPr/>
          </p:nvSpPr>
          <p:spPr>
            <a:xfrm>
              <a:off x="3839426" y="1280937"/>
              <a:ext cx="262714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2339102"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需注意的细节</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614637" y="1915430"/>
            <a:ext cx="7879080" cy="461665"/>
          </a:xfrm>
          <a:prstGeom prst="rect">
            <a:avLst/>
          </a:prstGeom>
        </p:spPr>
        <p:txBody>
          <a:bodyPr wrap="none">
            <a:spAutoFit/>
          </a:bodyPr>
          <a:lstStyle/>
          <a:p>
            <a:pPr fontAlgn="base">
              <a:spcAft>
                <a:spcPct val="0"/>
              </a:spcAft>
              <a:defRPr/>
            </a:pPr>
            <a:r>
              <a:rPr lang="zh-CN" altLang="en-US" sz="2400" dirty="0">
                <a:latin typeface="+mn-ea"/>
              </a:rPr>
              <a:t>选择图像块时，应考虑有一定的冗余度，确定有效区域：</a:t>
            </a:r>
            <a:endParaRPr lang="zh-CN" altLang="en-US" sz="2400" dirty="0">
              <a:latin typeface="+mn-ea"/>
            </a:endParaRPr>
          </a:p>
        </p:txBody>
      </p:sp>
      <p:grpSp>
        <p:nvGrpSpPr>
          <p:cNvPr id="4" name="组合 3"/>
          <p:cNvGrpSpPr/>
          <p:nvPr/>
        </p:nvGrpSpPr>
        <p:grpSpPr>
          <a:xfrm>
            <a:off x="1419126" y="2639410"/>
            <a:ext cx="5346197" cy="830997"/>
            <a:chOff x="1592862" y="3872116"/>
            <a:chExt cx="5346197" cy="830997"/>
          </a:xfrm>
        </p:grpSpPr>
        <p:sp>
          <p:nvSpPr>
            <p:cNvPr id="26" name="椭圆 25"/>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9" name="矩形 28"/>
            <p:cNvSpPr/>
            <p:nvPr/>
          </p:nvSpPr>
          <p:spPr>
            <a:xfrm>
              <a:off x="1770892" y="3872116"/>
              <a:ext cx="5168167" cy="830997"/>
            </a:xfrm>
            <a:prstGeom prst="rect">
              <a:avLst/>
            </a:prstGeom>
          </p:spPr>
          <p:txBody>
            <a:bodyPr wrap="square">
              <a:spAutoFit/>
            </a:bodyPr>
            <a:lstStyle/>
            <a:p>
              <a:pPr fontAlgn="base">
                <a:spcAft>
                  <a:spcPct val="0"/>
                </a:spcAft>
                <a:defRPr/>
              </a:pPr>
              <a:r>
                <a:rPr lang="zh-CN" altLang="en-US" sz="2400" dirty="0"/>
                <a:t>确定两个阈值</a:t>
              </a:r>
              <a:r>
                <a:rPr lang="en-US" altLang="zh-CN" sz="2400" dirty="0"/>
                <a:t>R</a:t>
              </a:r>
              <a:r>
                <a:rPr lang="en-US" altLang="zh-CN" sz="2400" baseline="-25000" dirty="0"/>
                <a:t>1</a:t>
              </a:r>
              <a:r>
                <a:rPr lang="en-US" altLang="zh-CN" sz="2400" dirty="0"/>
                <a:t>&gt;50</a:t>
              </a:r>
              <a:r>
                <a:rPr lang="zh-CN" altLang="en-US" sz="2400" dirty="0"/>
                <a:t>％和</a:t>
              </a:r>
              <a:r>
                <a:rPr lang="en-US" altLang="zh-CN" sz="2400" dirty="0"/>
                <a:t>R</a:t>
              </a:r>
              <a:r>
                <a:rPr lang="en-US" altLang="zh-CN" sz="2400" baseline="-25000" dirty="0"/>
                <a:t>0</a:t>
              </a:r>
              <a:r>
                <a:rPr lang="en-US" altLang="zh-CN" sz="2400" dirty="0"/>
                <a:t>&lt;50</a:t>
              </a:r>
              <a:r>
                <a:rPr lang="zh-CN" altLang="en-US" sz="2400" dirty="0"/>
                <a:t>％ ，以及一个健壮性参数</a:t>
              </a:r>
              <a:r>
                <a:rPr lang="en-US" altLang="zh-CN" sz="2400" dirty="0"/>
                <a:t>λ.</a:t>
              </a:r>
              <a:endParaRPr lang="en-US" altLang="zh-CN" sz="2400" dirty="0"/>
            </a:p>
          </p:txBody>
        </p:sp>
      </p:grpSp>
      <p:grpSp>
        <p:nvGrpSpPr>
          <p:cNvPr id="31" name="组合 30"/>
          <p:cNvGrpSpPr/>
          <p:nvPr/>
        </p:nvGrpSpPr>
        <p:grpSpPr>
          <a:xfrm>
            <a:off x="1419126" y="3775800"/>
            <a:ext cx="5346197" cy="829945"/>
            <a:chOff x="1592862" y="3872116"/>
            <a:chExt cx="5346197" cy="829945"/>
          </a:xfrm>
        </p:grpSpPr>
        <p:sp>
          <p:nvSpPr>
            <p:cNvPr id="32" name="椭圆 31"/>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9" name="矩形 48"/>
            <p:cNvSpPr/>
            <p:nvPr/>
          </p:nvSpPr>
          <p:spPr>
            <a:xfrm>
              <a:off x="1770892" y="3872116"/>
              <a:ext cx="5168167" cy="829945"/>
            </a:xfrm>
            <a:prstGeom prst="rect">
              <a:avLst/>
            </a:prstGeom>
          </p:spPr>
          <p:txBody>
            <a:bodyPr wrap="square">
              <a:spAutoFit/>
            </a:bodyPr>
            <a:lstStyle/>
            <a:p>
              <a:pPr fontAlgn="base">
                <a:spcAft>
                  <a:spcPct val="0"/>
                </a:spcAft>
                <a:defRPr/>
              </a:pPr>
              <a:r>
                <a:rPr lang="zh-CN" altLang="en-US" sz="2400" dirty="0"/>
                <a:t>隐藏</a:t>
              </a:r>
              <a:r>
                <a:rPr lang="en-US" altLang="zh-CN" sz="2400" dirty="0"/>
                <a:t>0</a:t>
              </a:r>
              <a:r>
                <a:rPr lang="zh-CN" altLang="en-US" sz="2400" dirty="0"/>
                <a:t>时，该块的黑色</a:t>
              </a:r>
              <a:r>
                <a:rPr lang="zh-CN" altLang="en-US" sz="2400" dirty="0">
                  <a:sym typeface="+mn-ea"/>
                </a:rPr>
                <a:t>像</a:t>
              </a:r>
              <a:r>
                <a:rPr lang="zh-CN" altLang="en-US" sz="2400" dirty="0"/>
                <a:t>素的个数应属于</a:t>
              </a:r>
              <a:r>
                <a:rPr lang="en-US" altLang="zh-CN" sz="2400" dirty="0"/>
                <a:t>[</a:t>
              </a:r>
              <a:r>
                <a:rPr lang="en-US" altLang="zh-CN" sz="2400" i="1" dirty="0"/>
                <a:t>R</a:t>
              </a:r>
              <a:r>
                <a:rPr lang="en-US" altLang="zh-CN" sz="2400" baseline="-25000" dirty="0"/>
                <a:t>1</a:t>
              </a:r>
              <a:r>
                <a:rPr lang="en-US" altLang="zh-CN" sz="2400" dirty="0"/>
                <a:t>,</a:t>
              </a:r>
              <a:r>
                <a:rPr lang="en-US" altLang="zh-CN" sz="2400" i="1" dirty="0"/>
                <a:t>R</a:t>
              </a:r>
              <a:r>
                <a:rPr lang="en-US" altLang="zh-CN" sz="2400" baseline="-25000" dirty="0"/>
                <a:t>1</a:t>
              </a:r>
              <a:r>
                <a:rPr lang="en-US" altLang="zh-CN" sz="2400" dirty="0"/>
                <a:t>+</a:t>
              </a:r>
              <a:r>
                <a:rPr sz="2400" dirty="0">
                  <a:sym typeface="+mn-ea"/>
                </a:rPr>
                <a:t>λ</a:t>
              </a:r>
              <a:r>
                <a:rPr lang="en-US" altLang="zh-CN" sz="2400" dirty="0"/>
                <a:t>]</a:t>
              </a:r>
              <a:r>
                <a:rPr lang="zh-CN" altLang="en-US" sz="2400" dirty="0"/>
                <a:t>；</a:t>
              </a:r>
              <a:endParaRPr lang="zh-CN" altLang="en-US" sz="2400" dirty="0"/>
            </a:p>
          </p:txBody>
        </p:sp>
      </p:grpSp>
      <p:grpSp>
        <p:nvGrpSpPr>
          <p:cNvPr id="51" name="组合 50"/>
          <p:cNvGrpSpPr/>
          <p:nvPr/>
        </p:nvGrpSpPr>
        <p:grpSpPr>
          <a:xfrm>
            <a:off x="1419126" y="4994024"/>
            <a:ext cx="5346197" cy="829945"/>
            <a:chOff x="1592862" y="3872116"/>
            <a:chExt cx="5346197" cy="829945"/>
          </a:xfrm>
        </p:grpSpPr>
        <p:sp>
          <p:nvSpPr>
            <p:cNvPr id="52" name="椭圆 51"/>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53" name="矩形 52"/>
            <p:cNvSpPr/>
            <p:nvPr/>
          </p:nvSpPr>
          <p:spPr>
            <a:xfrm>
              <a:off x="1770892" y="3872116"/>
              <a:ext cx="5168167" cy="829945"/>
            </a:xfrm>
            <a:prstGeom prst="rect">
              <a:avLst/>
            </a:prstGeom>
          </p:spPr>
          <p:txBody>
            <a:bodyPr wrap="square">
              <a:spAutoFit/>
            </a:bodyPr>
            <a:lstStyle/>
            <a:p>
              <a:pPr fontAlgn="base">
                <a:spcAft>
                  <a:spcPct val="0"/>
                </a:spcAft>
                <a:defRPr/>
              </a:pPr>
              <a:r>
                <a:rPr lang="zh-CN" altLang="en-US" sz="2400" dirty="0"/>
                <a:t>隐藏</a:t>
              </a:r>
              <a:r>
                <a:rPr lang="en-US" altLang="zh-CN" sz="2400" dirty="0"/>
                <a:t>1</a:t>
              </a:r>
              <a:r>
                <a:rPr lang="zh-CN" altLang="en-US" sz="2400" dirty="0"/>
                <a:t>时，该块的黑色像素的个数应属于</a:t>
              </a:r>
              <a:r>
                <a:rPr lang="en-US" altLang="zh-CN" sz="2400" dirty="0"/>
                <a:t>[</a:t>
              </a:r>
              <a:r>
                <a:rPr lang="en-US" altLang="zh-CN" sz="2400" i="1" dirty="0"/>
                <a:t>R</a:t>
              </a:r>
              <a:r>
                <a:rPr lang="en-US" altLang="zh-CN" sz="2400" baseline="-25000" dirty="0"/>
                <a:t>0</a:t>
              </a:r>
              <a:r>
                <a:rPr lang="en-US" altLang="zh-CN" sz="2400" dirty="0"/>
                <a:t>−</a:t>
              </a:r>
              <a:r>
                <a:rPr sz="2400" dirty="0">
                  <a:sym typeface="+mn-ea"/>
                </a:rPr>
                <a:t>λ</a:t>
              </a:r>
              <a:r>
                <a:rPr lang="en-US" altLang="zh-CN" sz="2400" dirty="0"/>
                <a:t>] </a:t>
              </a:r>
              <a:r>
                <a:rPr lang="zh-CN" altLang="en-US" sz="2400" dirty="0"/>
                <a:t>。 </a:t>
              </a:r>
              <a:endParaRPr lang="zh-CN" altLang="en-US" sz="2400" dirty="0"/>
            </a:p>
          </p:txBody>
        </p:sp>
      </p:grpSp>
      <p:grpSp>
        <p:nvGrpSpPr>
          <p:cNvPr id="5" name="组合 4"/>
          <p:cNvGrpSpPr/>
          <p:nvPr/>
        </p:nvGrpSpPr>
        <p:grpSpPr>
          <a:xfrm>
            <a:off x="7338344" y="2673233"/>
            <a:ext cx="3407729" cy="3141756"/>
            <a:chOff x="7245350" y="1800860"/>
            <a:chExt cx="4645662" cy="4283069"/>
          </a:xfrm>
        </p:grpSpPr>
        <p:sp>
          <p:nvSpPr>
            <p:cNvPr id="54" name="圆角矩形 15"/>
            <p:cNvSpPr/>
            <p:nvPr/>
          </p:nvSpPr>
          <p:spPr>
            <a:xfrm>
              <a:off x="7647940" y="1800860"/>
              <a:ext cx="2761615" cy="4254500"/>
            </a:xfrm>
            <a:prstGeom prst="roundRect">
              <a:avLst/>
            </a:prstGeom>
            <a:solidFill>
              <a:srgbClr val="E3C9F7">
                <a:alpha val="11000"/>
              </a:srgbClr>
            </a:solidFill>
            <a:ln>
              <a:solidFill>
                <a:srgbClr val="E3C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5" name="直接连接符 54"/>
            <p:cNvCxnSpPr/>
            <p:nvPr/>
          </p:nvCxnSpPr>
          <p:spPr>
            <a:xfrm flipV="1">
              <a:off x="7623810" y="2355850"/>
              <a:ext cx="2774950" cy="3175"/>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647305" y="3263900"/>
              <a:ext cx="2751455" cy="448310"/>
            </a:xfrm>
            <a:prstGeom prst="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矩形 56"/>
            <p:cNvSpPr/>
            <p:nvPr/>
          </p:nvSpPr>
          <p:spPr>
            <a:xfrm>
              <a:off x="7647305" y="4178300"/>
              <a:ext cx="2751455" cy="448310"/>
            </a:xfrm>
            <a:prstGeom prst="rect">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8" name="直接连接符 57"/>
            <p:cNvCxnSpPr/>
            <p:nvPr/>
          </p:nvCxnSpPr>
          <p:spPr>
            <a:xfrm>
              <a:off x="7245350" y="3920490"/>
              <a:ext cx="3724910" cy="10795"/>
            </a:xfrm>
            <a:prstGeom prst="line">
              <a:avLst/>
            </a:prstGeom>
            <a:ln w="28575" cmpd="sng">
              <a:solidFill>
                <a:srgbClr val="0F73EE"/>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635240" y="5522595"/>
              <a:ext cx="2785110" cy="635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1062335" y="3741420"/>
              <a:ext cx="828677" cy="503500"/>
            </a:xfrm>
            <a:prstGeom prst="rect">
              <a:avLst/>
            </a:prstGeom>
            <a:noFill/>
          </p:spPr>
          <p:txBody>
            <a:bodyPr wrap="none" rtlCol="0">
              <a:spAutoFit/>
            </a:bodyPr>
            <a:lstStyle/>
            <a:p>
              <a:r>
                <a:rPr lang="en-US" altLang="zh-CN"/>
                <a:t>50%</a:t>
              </a:r>
              <a:endParaRPr lang="en-US" altLang="zh-CN"/>
            </a:p>
          </p:txBody>
        </p:sp>
        <p:sp>
          <p:nvSpPr>
            <p:cNvPr id="61" name="文本框 60"/>
            <p:cNvSpPr txBox="1"/>
            <p:nvPr/>
          </p:nvSpPr>
          <p:spPr>
            <a:xfrm>
              <a:off x="10425431" y="3995420"/>
              <a:ext cx="566437" cy="503500"/>
            </a:xfrm>
            <a:prstGeom prst="rect">
              <a:avLst/>
            </a:prstGeom>
            <a:noFill/>
          </p:spPr>
          <p:txBody>
            <a:bodyPr wrap="none" rtlCol="0">
              <a:spAutoFit/>
            </a:bodyPr>
            <a:lstStyle/>
            <a:p>
              <a:r>
                <a:rPr lang="en-US" altLang="zh-CN"/>
                <a:t>R</a:t>
              </a:r>
              <a:r>
                <a:rPr lang="en-US" altLang="zh-CN" baseline="-25000"/>
                <a:t>0</a:t>
              </a:r>
              <a:endParaRPr lang="en-US" altLang="zh-CN"/>
            </a:p>
          </p:txBody>
        </p:sp>
        <p:sp>
          <p:nvSpPr>
            <p:cNvPr id="62" name="文本框 61"/>
            <p:cNvSpPr txBox="1"/>
            <p:nvPr/>
          </p:nvSpPr>
          <p:spPr>
            <a:xfrm>
              <a:off x="10425431" y="5341620"/>
              <a:ext cx="981650" cy="503500"/>
            </a:xfrm>
            <a:prstGeom prst="rect">
              <a:avLst/>
            </a:prstGeom>
            <a:noFill/>
          </p:spPr>
          <p:txBody>
            <a:bodyPr wrap="none" rtlCol="0">
              <a:spAutoFit/>
            </a:bodyPr>
            <a:lstStyle/>
            <a:p>
              <a:pPr algn="l"/>
              <a:r>
                <a:rPr lang="en-US" altLang="zh-CN" dirty="0"/>
                <a:t>R</a:t>
              </a:r>
              <a:r>
                <a:rPr lang="en-US" altLang="zh-CN" baseline="-25000" dirty="0"/>
                <a:t>0</a:t>
              </a:r>
              <a:r>
                <a:rPr lang="en-US" altLang="zh-CN" dirty="0"/>
                <a:t>-3</a:t>
              </a:r>
              <a:r>
                <a:rPr lang="en-US" altLang="zh-CN" dirty="0">
                  <a:sym typeface="+mn-ea"/>
                </a:rPr>
                <a:t>λ</a:t>
              </a:r>
              <a:endParaRPr lang="en-US" altLang="zh-CN" dirty="0"/>
            </a:p>
          </p:txBody>
        </p:sp>
        <p:sp>
          <p:nvSpPr>
            <p:cNvPr id="63" name="文本框 62"/>
            <p:cNvSpPr txBox="1"/>
            <p:nvPr/>
          </p:nvSpPr>
          <p:spPr>
            <a:xfrm>
              <a:off x="10425430" y="2173605"/>
              <a:ext cx="1053767" cy="503500"/>
            </a:xfrm>
            <a:prstGeom prst="rect">
              <a:avLst/>
            </a:prstGeom>
            <a:noFill/>
          </p:spPr>
          <p:txBody>
            <a:bodyPr wrap="none" rtlCol="0">
              <a:spAutoFit/>
            </a:bodyPr>
            <a:lstStyle/>
            <a:p>
              <a:r>
                <a:rPr lang="en-US" altLang="zh-CN"/>
                <a:t>R</a:t>
              </a:r>
              <a:r>
                <a:rPr lang="en-US" altLang="zh-CN" baseline="-25000"/>
                <a:t>1</a:t>
              </a:r>
              <a:r>
                <a:rPr lang="en-US" altLang="zh-CN"/>
                <a:t>+3λ</a:t>
              </a:r>
              <a:endParaRPr lang="en-US" altLang="zh-CN"/>
            </a:p>
          </p:txBody>
        </p:sp>
        <p:sp>
          <p:nvSpPr>
            <p:cNvPr id="64" name="文本框 63"/>
            <p:cNvSpPr txBox="1"/>
            <p:nvPr/>
          </p:nvSpPr>
          <p:spPr>
            <a:xfrm>
              <a:off x="10425431" y="4450080"/>
              <a:ext cx="824307" cy="503500"/>
            </a:xfrm>
            <a:prstGeom prst="rect">
              <a:avLst/>
            </a:prstGeom>
            <a:noFill/>
          </p:spPr>
          <p:txBody>
            <a:bodyPr wrap="none" rtlCol="0" anchor="t">
              <a:spAutoFit/>
            </a:bodyPr>
            <a:lstStyle/>
            <a:p>
              <a:r>
                <a:rPr lang="en-US" altLang="zh-CN">
                  <a:sym typeface="+mn-ea"/>
                </a:rPr>
                <a:t>R</a:t>
              </a:r>
              <a:r>
                <a:rPr lang="en-US" altLang="zh-CN" baseline="-25000">
                  <a:sym typeface="+mn-ea"/>
                </a:rPr>
                <a:t>0</a:t>
              </a:r>
              <a:r>
                <a:rPr lang="en-US" altLang="zh-CN">
                  <a:sym typeface="+mn-ea"/>
                </a:rPr>
                <a:t>-λ</a:t>
              </a:r>
              <a:endParaRPr lang="zh-CN" altLang="en-US"/>
            </a:p>
          </p:txBody>
        </p:sp>
        <p:sp>
          <p:nvSpPr>
            <p:cNvPr id="65" name="文本框 64"/>
            <p:cNvSpPr txBox="1"/>
            <p:nvPr/>
          </p:nvSpPr>
          <p:spPr>
            <a:xfrm>
              <a:off x="10425430" y="3471118"/>
              <a:ext cx="566437" cy="503500"/>
            </a:xfrm>
            <a:prstGeom prst="rect">
              <a:avLst/>
            </a:prstGeom>
            <a:noFill/>
          </p:spPr>
          <p:txBody>
            <a:bodyPr wrap="none" rtlCol="0" anchor="t">
              <a:spAutoFit/>
            </a:bodyPr>
            <a:lstStyle/>
            <a:p>
              <a:r>
                <a:rPr lang="en-US" altLang="zh-CN" dirty="0"/>
                <a:t>R</a:t>
              </a:r>
              <a:r>
                <a:rPr lang="en-US" altLang="zh-CN" baseline="-25000" dirty="0"/>
                <a:t>1</a:t>
              </a:r>
              <a:endParaRPr lang="en-US" altLang="zh-CN" dirty="0"/>
            </a:p>
          </p:txBody>
        </p:sp>
        <p:sp>
          <p:nvSpPr>
            <p:cNvPr id="66" name="文本框 65"/>
            <p:cNvSpPr txBox="1"/>
            <p:nvPr/>
          </p:nvSpPr>
          <p:spPr>
            <a:xfrm>
              <a:off x="10425430" y="3053715"/>
              <a:ext cx="896422" cy="503500"/>
            </a:xfrm>
            <a:prstGeom prst="rect">
              <a:avLst/>
            </a:prstGeom>
            <a:noFill/>
          </p:spPr>
          <p:txBody>
            <a:bodyPr wrap="none" rtlCol="0" anchor="t">
              <a:spAutoFit/>
            </a:bodyPr>
            <a:lstStyle/>
            <a:p>
              <a:r>
                <a:rPr lang="en-US" altLang="zh-CN">
                  <a:sym typeface="+mn-ea"/>
                </a:rPr>
                <a:t>R</a:t>
              </a:r>
              <a:r>
                <a:rPr lang="en-US" altLang="zh-CN" baseline="-25000">
                  <a:sym typeface="+mn-ea"/>
                </a:rPr>
                <a:t>1</a:t>
              </a:r>
              <a:r>
                <a:rPr lang="en-US" altLang="zh-CN">
                  <a:sym typeface="+mn-ea"/>
                </a:rPr>
                <a:t>+λ</a:t>
              </a:r>
              <a:endParaRPr lang="zh-CN" altLang="en-US"/>
            </a:p>
          </p:txBody>
        </p:sp>
        <p:sp>
          <p:nvSpPr>
            <p:cNvPr id="67" name="文本框 66"/>
            <p:cNvSpPr txBox="1"/>
            <p:nvPr/>
          </p:nvSpPr>
          <p:spPr>
            <a:xfrm>
              <a:off x="8343899" y="1892935"/>
              <a:ext cx="1650361" cy="545459"/>
            </a:xfrm>
            <a:prstGeom prst="rect">
              <a:avLst/>
            </a:prstGeom>
            <a:noFill/>
          </p:spPr>
          <p:txBody>
            <a:bodyPr wrap="none" rtlCol="0">
              <a:spAutoFit/>
            </a:bodyPr>
            <a:lstStyle/>
            <a:p>
              <a:r>
                <a:rPr lang="zh-CN" altLang="zh-CN" sz="2000"/>
                <a:t>无效区域</a:t>
              </a:r>
              <a:endParaRPr lang="zh-CN" altLang="zh-CN" sz="2000"/>
            </a:p>
          </p:txBody>
        </p:sp>
        <p:sp>
          <p:nvSpPr>
            <p:cNvPr id="68" name="文本框 67"/>
            <p:cNvSpPr txBox="1"/>
            <p:nvPr/>
          </p:nvSpPr>
          <p:spPr>
            <a:xfrm>
              <a:off x="8343899" y="5538470"/>
              <a:ext cx="1650361" cy="545459"/>
            </a:xfrm>
            <a:prstGeom prst="rect">
              <a:avLst/>
            </a:prstGeom>
            <a:noFill/>
          </p:spPr>
          <p:txBody>
            <a:bodyPr wrap="none" rtlCol="0">
              <a:spAutoFit/>
            </a:bodyPr>
            <a:lstStyle/>
            <a:p>
              <a:r>
                <a:rPr lang="zh-CN" altLang="zh-CN" sz="2000"/>
                <a:t>无效区域</a:t>
              </a:r>
              <a:endParaRPr lang="zh-CN" altLang="zh-CN" sz="2000"/>
            </a:p>
          </p:txBody>
        </p:sp>
        <p:sp>
          <p:nvSpPr>
            <p:cNvPr id="69" name="文本框 68"/>
            <p:cNvSpPr txBox="1"/>
            <p:nvPr/>
          </p:nvSpPr>
          <p:spPr>
            <a:xfrm>
              <a:off x="7808039" y="4182366"/>
              <a:ext cx="2406485" cy="545459"/>
            </a:xfrm>
            <a:prstGeom prst="rect">
              <a:avLst/>
            </a:prstGeom>
            <a:noFill/>
          </p:spPr>
          <p:txBody>
            <a:bodyPr wrap="none" rtlCol="0">
              <a:spAutoFit/>
            </a:bodyPr>
            <a:lstStyle/>
            <a:p>
              <a:r>
                <a:rPr lang="zh-CN" altLang="zh-CN" sz="2000" dirty="0"/>
                <a:t>嵌入</a:t>
              </a:r>
              <a:r>
                <a:rPr lang="en-US" altLang="zh-CN" sz="2000" dirty="0"/>
                <a:t>‘1’</a:t>
              </a:r>
              <a:r>
                <a:rPr lang="zh-CN" altLang="en-US" sz="2000" dirty="0"/>
                <a:t>的</a:t>
              </a:r>
              <a:r>
                <a:rPr lang="zh-CN" altLang="zh-CN" sz="2000" dirty="0"/>
                <a:t>区域</a:t>
              </a:r>
              <a:endParaRPr lang="zh-CN" altLang="zh-CN" sz="2000" dirty="0"/>
            </a:p>
          </p:txBody>
        </p:sp>
        <p:sp>
          <p:nvSpPr>
            <p:cNvPr id="70" name="文本框 69"/>
            <p:cNvSpPr txBox="1"/>
            <p:nvPr/>
          </p:nvSpPr>
          <p:spPr>
            <a:xfrm>
              <a:off x="7808041" y="3234038"/>
              <a:ext cx="2406485" cy="545459"/>
            </a:xfrm>
            <a:prstGeom prst="rect">
              <a:avLst/>
            </a:prstGeom>
            <a:noFill/>
          </p:spPr>
          <p:txBody>
            <a:bodyPr wrap="none" rtlCol="0">
              <a:spAutoFit/>
            </a:bodyPr>
            <a:lstStyle/>
            <a:p>
              <a:pPr algn="l"/>
              <a:r>
                <a:rPr lang="zh-CN" altLang="zh-CN" sz="2000" dirty="0">
                  <a:solidFill>
                    <a:schemeClr val="bg1"/>
                  </a:solidFill>
                  <a:sym typeface="+mn-ea"/>
                </a:rPr>
                <a:t>嵌入</a:t>
              </a:r>
              <a:r>
                <a:rPr lang="en-US" altLang="zh-CN" sz="2000" dirty="0">
                  <a:solidFill>
                    <a:schemeClr val="bg1"/>
                  </a:solidFill>
                  <a:sym typeface="+mn-ea"/>
                </a:rPr>
                <a:t>‘0’</a:t>
              </a:r>
              <a:r>
                <a:rPr lang="zh-CN" altLang="en-US" sz="2000" dirty="0">
                  <a:solidFill>
                    <a:schemeClr val="bg1"/>
                  </a:solidFill>
                  <a:sym typeface="+mn-ea"/>
                </a:rPr>
                <a:t>的</a:t>
              </a:r>
              <a:r>
                <a:rPr lang="zh-CN" altLang="zh-CN" sz="2000" dirty="0">
                  <a:solidFill>
                    <a:schemeClr val="bg1"/>
                  </a:solidFill>
                  <a:sym typeface="+mn-ea"/>
                </a:rPr>
                <a:t>区域</a:t>
              </a:r>
              <a:endParaRPr lang="zh-CN" altLang="zh-CN" sz="2000"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500"/>
                                        <p:tgtEl>
                                          <p:spTgt spid="51"/>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2922447" cy="840284"/>
            <a:chOff x="3135993" y="1051060"/>
            <a:chExt cx="2922447" cy="840284"/>
          </a:xfrm>
        </p:grpSpPr>
        <p:sp>
          <p:nvSpPr>
            <p:cNvPr id="7" name="矩形: 圆角 6"/>
            <p:cNvSpPr/>
            <p:nvPr/>
          </p:nvSpPr>
          <p:spPr>
            <a:xfrm>
              <a:off x="3839426" y="1280937"/>
              <a:ext cx="221901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1980029"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标识无效块</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1690082" y="2104306"/>
            <a:ext cx="8529683" cy="1340190"/>
            <a:chOff x="1076853" y="5080315"/>
            <a:chExt cx="5054600" cy="1630677"/>
          </a:xfrm>
        </p:grpSpPr>
        <p:cxnSp>
          <p:nvCxnSpPr>
            <p:cNvPr id="40" name="直接连接符 3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1" name="矩形: 圆角 40"/>
            <p:cNvSpPr/>
            <p:nvPr/>
          </p:nvSpPr>
          <p:spPr>
            <a:xfrm>
              <a:off x="1076853" y="5228961"/>
              <a:ext cx="5054600" cy="1482031"/>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2" name="矩形 41"/>
          <p:cNvSpPr/>
          <p:nvPr/>
        </p:nvSpPr>
        <p:spPr>
          <a:xfrm>
            <a:off x="1911569" y="2176053"/>
            <a:ext cx="8124512" cy="1142942"/>
          </a:xfrm>
          <a:prstGeom prst="rect">
            <a:avLst/>
          </a:prstGeom>
        </p:spPr>
        <p:txBody>
          <a:bodyPr wrap="square">
            <a:spAutoFit/>
          </a:bodyPr>
          <a:lstStyle/>
          <a:p>
            <a:pPr algn="ctr" fontAlgn="base">
              <a:lnSpc>
                <a:spcPct val="150000"/>
              </a:lnSpc>
              <a:spcAft>
                <a:spcPct val="0"/>
              </a:spcAft>
              <a:defRPr/>
            </a:pPr>
            <a:r>
              <a:rPr lang="zh-CN" altLang="en-US" sz="2400" dirty="0"/>
              <a:t>  如果为了适应所嵌入的比特，目标块必须修改太多的像素，就把该块设为无效。</a:t>
            </a:r>
            <a:endParaRPr lang="zh-CN" altLang="en-US" sz="2400" dirty="0"/>
          </a:p>
        </p:txBody>
      </p:sp>
      <p:grpSp>
        <p:nvGrpSpPr>
          <p:cNvPr id="43" name="组合 42"/>
          <p:cNvGrpSpPr/>
          <p:nvPr/>
        </p:nvGrpSpPr>
        <p:grpSpPr>
          <a:xfrm>
            <a:off x="2275520" y="4105682"/>
            <a:ext cx="7944245" cy="1347961"/>
            <a:chOff x="2449254" y="2278309"/>
            <a:chExt cx="7944245" cy="1347961"/>
          </a:xfrm>
        </p:grpSpPr>
        <p:sp>
          <p:nvSpPr>
            <p:cNvPr id="44" name="矩形: 圆角 43"/>
            <p:cNvSpPr/>
            <p:nvPr/>
          </p:nvSpPr>
          <p:spPr>
            <a:xfrm>
              <a:off x="2449254" y="2284639"/>
              <a:ext cx="7944245" cy="1341631"/>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cs typeface="+mn-ea"/>
                <a:sym typeface="+mn-lt"/>
              </a:endParaRPr>
            </a:p>
          </p:txBody>
        </p:sp>
        <p:sp>
          <p:nvSpPr>
            <p:cNvPr id="45" name="矩形 44"/>
            <p:cNvSpPr/>
            <p:nvPr/>
          </p:nvSpPr>
          <p:spPr>
            <a:xfrm>
              <a:off x="3207971" y="2278309"/>
              <a:ext cx="6486282" cy="1198880"/>
            </a:xfrm>
            <a:prstGeom prst="rect">
              <a:avLst/>
            </a:prstGeom>
          </p:spPr>
          <p:txBody>
            <a:bodyPr wrap="square">
              <a:spAutoFit/>
            </a:bodyPr>
            <a:lstStyle/>
            <a:p>
              <a:pPr fontAlgn="base">
                <a:lnSpc>
                  <a:spcPct val="150000"/>
                </a:lnSpc>
                <a:spcAft>
                  <a:spcPct val="0"/>
                </a:spcAft>
                <a:defRPr/>
              </a:pPr>
              <a:r>
                <a:rPr lang="zh-CN" altLang="en-US" sz="2400" dirty="0"/>
                <a:t>将无效块中的像素进行少量的修改，使得其中黑色像素的百分比大于</a:t>
              </a:r>
              <a:r>
                <a:rPr lang="en-US" altLang="zh-CN" sz="2400" i="1" dirty="0"/>
                <a:t>R</a:t>
              </a:r>
              <a:r>
                <a:rPr lang="en-US" altLang="zh-CN" sz="2400" i="1" baseline="-25000" dirty="0"/>
                <a:t>1</a:t>
              </a:r>
              <a:r>
                <a:rPr lang="en-US" altLang="zh-CN" sz="2400" dirty="0"/>
                <a:t>+3</a:t>
              </a:r>
              <a:r>
                <a:rPr sz="2400" dirty="0">
                  <a:sym typeface="+mn-ea"/>
                </a:rPr>
                <a:t>λ</a:t>
              </a:r>
              <a:r>
                <a:rPr lang="zh-CN" altLang="en-US" sz="2400" dirty="0"/>
                <a:t>，或者小于</a:t>
              </a:r>
              <a:r>
                <a:rPr lang="en-US" altLang="zh-CN" sz="2400" i="1" dirty="0"/>
                <a:t>R</a:t>
              </a:r>
              <a:r>
                <a:rPr lang="en-US" altLang="zh-CN" sz="2400" i="1" baseline="-25000" dirty="0"/>
                <a:t>0</a:t>
              </a:r>
              <a:r>
                <a:rPr lang="en-US" altLang="zh-CN" sz="2400" dirty="0"/>
                <a:t>-3</a:t>
              </a:r>
              <a:r>
                <a:rPr sz="2400" dirty="0">
                  <a:sym typeface="+mn-ea"/>
                </a:rPr>
                <a:t>λ</a:t>
              </a:r>
              <a:r>
                <a:rPr lang="en-US" altLang="zh-CN" sz="2400" dirty="0">
                  <a:sym typeface="+mn-ea"/>
                </a:rPr>
                <a:t>.</a:t>
              </a:r>
              <a:endParaRPr lang="en-US" altLang="zh-CN" sz="2400" dirty="0">
                <a:sym typeface="+mn-ea"/>
              </a:endParaRPr>
            </a:p>
          </p:txBody>
        </p:sp>
      </p:grpSp>
      <p:grpSp>
        <p:nvGrpSpPr>
          <p:cNvPr id="46" name="组合 45"/>
          <p:cNvGrpSpPr/>
          <p:nvPr/>
        </p:nvGrpSpPr>
        <p:grpSpPr>
          <a:xfrm>
            <a:off x="1419126" y="4066775"/>
            <a:ext cx="1341632" cy="1341632"/>
            <a:chOff x="1882937" y="2051686"/>
            <a:chExt cx="1438016" cy="1438016"/>
          </a:xfrm>
        </p:grpSpPr>
        <p:sp>
          <p:nvSpPr>
            <p:cNvPr id="47" name="椭圆 46"/>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8" name="矩形 47"/>
            <p:cNvSpPr/>
            <p:nvPr/>
          </p:nvSpPr>
          <p:spPr>
            <a:xfrm>
              <a:off x="2176062" y="2561327"/>
              <a:ext cx="857707" cy="494831"/>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方法</a:t>
              </a:r>
              <a:endParaRPr lang="zh-CN" altLang="en-US" sz="2400" dirty="0">
                <a:solidFill>
                  <a:schemeClr val="bg1"/>
                </a:solidFill>
                <a:effectLst>
                  <a:outerShdw blurRad="38100" dist="38100" dir="2700000" algn="tl">
                    <a:srgbClr val="000000">
                      <a:alpha val="43137"/>
                    </a:srgbClr>
                  </a:outerShdw>
                </a:effectLst>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ppt_h/2"/>
                                          </p:val>
                                        </p:tav>
                                        <p:tav tm="100000">
                                          <p:val>
                                            <p:strVal val="#ppt_y"/>
                                          </p:val>
                                        </p:tav>
                                      </p:tavLst>
                                    </p:anim>
                                    <p:anim calcmode="lin" valueType="num">
                                      <p:cBhvr>
                                        <p:cTn id="16" dur="500" fill="hold"/>
                                        <p:tgtEl>
                                          <p:spTgt spid="39"/>
                                        </p:tgtEl>
                                        <p:attrNameLst>
                                          <p:attrName>ppt_w</p:attrName>
                                        </p:attrNameLst>
                                      </p:cBhvr>
                                      <p:tavLst>
                                        <p:tav tm="0">
                                          <p:val>
                                            <p:strVal val="#ppt_w"/>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650"/>
                                        <p:tgtEl>
                                          <p:spTgt spid="42"/>
                                        </p:tgtEl>
                                      </p:cBhvr>
                                    </p:animEffect>
                                  </p:childTnLst>
                                </p:cTn>
                              </p:par>
                            </p:childTnLst>
                          </p:cTn>
                        </p:par>
                        <p:par>
                          <p:cTn id="21" fill="hold">
                            <p:stCondLst>
                              <p:cond delay="1000"/>
                            </p:stCondLst>
                            <p:childTnLst>
                              <p:par>
                                <p:cTn id="22" presetID="21" presetClass="entr" presetSubtype="1"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heel(1)">
                                      <p:cBhvr>
                                        <p:cTn id="24" dur="650"/>
                                        <p:tgtEl>
                                          <p:spTgt spid="46"/>
                                        </p:tgtEl>
                                      </p:cBhvr>
                                    </p:animEffect>
                                  </p:childTnLst>
                                </p:cTn>
                              </p:par>
                              <p:par>
                                <p:cTn id="25" presetID="22" presetClass="entr" presetSubtype="8"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1914156" cy="840284"/>
            <a:chOff x="3135993" y="1051060"/>
            <a:chExt cx="1914156" cy="840284"/>
          </a:xfrm>
        </p:grpSpPr>
        <p:sp>
          <p:nvSpPr>
            <p:cNvPr id="7" name="矩形: 圆角 6"/>
            <p:cNvSpPr/>
            <p:nvPr/>
          </p:nvSpPr>
          <p:spPr>
            <a:xfrm>
              <a:off x="3839427" y="1280937"/>
              <a:ext cx="1210722"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902811"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提取</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683297" y="2051324"/>
            <a:ext cx="3774629" cy="4137224"/>
            <a:chOff x="1419126" y="2735782"/>
            <a:chExt cx="3318781" cy="3637587"/>
          </a:xfrm>
        </p:grpSpPr>
        <p:grpSp>
          <p:nvGrpSpPr>
            <p:cNvPr id="29" name="组合 28"/>
            <p:cNvGrpSpPr/>
            <p:nvPr/>
          </p:nvGrpSpPr>
          <p:grpSpPr>
            <a:xfrm>
              <a:off x="1419126" y="2735782"/>
              <a:ext cx="3318781" cy="3637587"/>
              <a:chOff x="1980913" y="3125907"/>
              <a:chExt cx="3318781" cy="3637587"/>
            </a:xfrm>
          </p:grpSpPr>
          <p:sp>
            <p:nvSpPr>
              <p:cNvPr id="31" name="椭圆 30"/>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32" name="图片 31"/>
              <p:cNvPicPr>
                <a:picLocks noChangeAspect="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0" name="矩形 29"/>
            <p:cNvSpPr/>
            <p:nvPr/>
          </p:nvSpPr>
          <p:spPr>
            <a:xfrm>
              <a:off x="1870817" y="3370077"/>
              <a:ext cx="2441388" cy="1703973"/>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rPr>
                <a:t>判断每一个图像块黑色像素的百分比，如果大于</a:t>
              </a:r>
              <a:r>
                <a:rPr lang="en-US" altLang="zh-CN" sz="2400" i="1" dirty="0">
                  <a:solidFill>
                    <a:schemeClr val="tx1">
                      <a:lumMod val="85000"/>
                      <a:lumOff val="15000"/>
                    </a:schemeClr>
                  </a:solidFill>
                </a:rPr>
                <a:t>R</a:t>
              </a:r>
              <a:r>
                <a:rPr lang="en-US" altLang="zh-CN" sz="2400" i="1" baseline="-25000" dirty="0">
                  <a:solidFill>
                    <a:schemeClr val="tx1">
                      <a:lumMod val="85000"/>
                      <a:lumOff val="15000"/>
                    </a:schemeClr>
                  </a:solidFill>
                </a:rPr>
                <a:t>1</a:t>
              </a:r>
              <a:r>
                <a:rPr lang="en-US" altLang="zh-CN" sz="2400" dirty="0">
                  <a:solidFill>
                    <a:schemeClr val="tx1">
                      <a:lumMod val="85000"/>
                      <a:lumOff val="15000"/>
                    </a:schemeClr>
                  </a:solidFill>
                </a:rPr>
                <a:t>+3</a:t>
              </a:r>
              <a:r>
                <a:rPr sz="2400" dirty="0">
                  <a:sym typeface="+mn-ea"/>
                </a:rPr>
                <a:t>λ</a:t>
              </a:r>
              <a:r>
                <a:rPr lang="zh-CN" altLang="en-US" sz="2400" dirty="0">
                  <a:solidFill>
                    <a:schemeClr val="tx1">
                      <a:lumMod val="85000"/>
                      <a:lumOff val="15000"/>
                    </a:schemeClr>
                  </a:solidFill>
                </a:rPr>
                <a:t>，或者小于</a:t>
              </a:r>
              <a:r>
                <a:rPr lang="en-US" altLang="zh-CN" sz="2400" i="1" dirty="0">
                  <a:solidFill>
                    <a:schemeClr val="tx1">
                      <a:lumMod val="85000"/>
                      <a:lumOff val="15000"/>
                    </a:schemeClr>
                  </a:solidFill>
                </a:rPr>
                <a:t>R</a:t>
              </a:r>
              <a:r>
                <a:rPr lang="en-US" altLang="zh-CN" sz="2400" i="1" baseline="-25000" dirty="0">
                  <a:solidFill>
                    <a:schemeClr val="tx1">
                      <a:lumMod val="85000"/>
                      <a:lumOff val="15000"/>
                    </a:schemeClr>
                  </a:solidFill>
                </a:rPr>
                <a:t>0</a:t>
              </a:r>
              <a:r>
                <a:rPr lang="en-US" altLang="zh-CN" sz="2400" dirty="0">
                  <a:solidFill>
                    <a:schemeClr val="tx1">
                      <a:lumMod val="85000"/>
                      <a:lumOff val="15000"/>
                    </a:schemeClr>
                  </a:solidFill>
                </a:rPr>
                <a:t>-3</a:t>
              </a:r>
              <a:r>
                <a:rPr sz="2400" dirty="0">
                  <a:sym typeface="+mn-ea"/>
                </a:rPr>
                <a:t>λ</a:t>
              </a:r>
              <a:r>
                <a:rPr lang="zh-CN" altLang="en-US" sz="2400" dirty="0">
                  <a:solidFill>
                    <a:schemeClr val="tx1">
                      <a:lumMod val="85000"/>
                      <a:lumOff val="15000"/>
                    </a:schemeClr>
                  </a:solidFill>
                </a:rPr>
                <a:t>，则跳过这样的无效块。</a:t>
              </a:r>
              <a:endParaRPr lang="zh-CN" altLang="en-US" sz="2400" dirty="0">
                <a:solidFill>
                  <a:schemeClr val="tx1">
                    <a:lumMod val="85000"/>
                    <a:lumOff val="15000"/>
                  </a:schemeClr>
                </a:solidFill>
              </a:endParaRPr>
            </a:p>
          </p:txBody>
        </p:sp>
      </p:grpSp>
      <p:grpSp>
        <p:nvGrpSpPr>
          <p:cNvPr id="33" name="组合 32"/>
          <p:cNvGrpSpPr/>
          <p:nvPr/>
        </p:nvGrpSpPr>
        <p:grpSpPr>
          <a:xfrm>
            <a:off x="6712986" y="2051324"/>
            <a:ext cx="3774629" cy="4137224"/>
            <a:chOff x="1419126" y="2735782"/>
            <a:chExt cx="3318781" cy="3637587"/>
          </a:xfrm>
        </p:grpSpPr>
        <p:grpSp>
          <p:nvGrpSpPr>
            <p:cNvPr id="34" name="组合 33"/>
            <p:cNvGrpSpPr/>
            <p:nvPr/>
          </p:nvGrpSpPr>
          <p:grpSpPr>
            <a:xfrm>
              <a:off x="1419126" y="2735782"/>
              <a:ext cx="3318781" cy="3637587"/>
              <a:chOff x="1980913" y="3125907"/>
              <a:chExt cx="3318781" cy="3637587"/>
            </a:xfrm>
          </p:grpSpPr>
          <p:sp>
            <p:nvSpPr>
              <p:cNvPr id="36" name="椭圆 35"/>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85000"/>
                      <a:lumOff val="15000"/>
                    </a:schemeClr>
                  </a:solidFill>
                </a:endParaRPr>
              </a:p>
            </p:txBody>
          </p:sp>
          <p:pic>
            <p:nvPicPr>
              <p:cNvPr id="37" name="图片 36"/>
              <p:cNvPicPr>
                <a:picLocks noChangeAspect="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5" name="矩形 34"/>
            <p:cNvSpPr/>
            <p:nvPr/>
          </p:nvSpPr>
          <p:spPr>
            <a:xfrm>
              <a:off x="1939099" y="3532442"/>
              <a:ext cx="2347117" cy="1379034"/>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rPr>
                <a:t>如果在</a:t>
              </a:r>
              <a:r>
                <a:rPr lang="en-US" altLang="zh-CN" sz="2400" dirty="0">
                  <a:solidFill>
                    <a:schemeClr val="tx1">
                      <a:lumMod val="85000"/>
                      <a:lumOff val="15000"/>
                    </a:schemeClr>
                  </a:solidFill>
                </a:rPr>
                <a:t>[</a:t>
              </a:r>
              <a:r>
                <a:rPr lang="en-US" altLang="zh-CN" sz="2400" i="1" dirty="0">
                  <a:solidFill>
                    <a:schemeClr val="tx1">
                      <a:lumMod val="85000"/>
                      <a:lumOff val="15000"/>
                    </a:schemeClr>
                  </a:solidFill>
                </a:rPr>
                <a:t>R</a:t>
              </a:r>
              <a:r>
                <a:rPr lang="en-US" altLang="zh-CN" sz="2400" i="1" baseline="-25000" dirty="0">
                  <a:solidFill>
                    <a:schemeClr val="tx1">
                      <a:lumMod val="85000"/>
                      <a:lumOff val="15000"/>
                    </a:schemeClr>
                  </a:solidFill>
                </a:rPr>
                <a:t>1</a:t>
              </a:r>
              <a:r>
                <a:rPr lang="en-US" altLang="zh-CN" sz="2400" dirty="0">
                  <a:solidFill>
                    <a:schemeClr val="tx1">
                      <a:lumMod val="85000"/>
                      <a:lumOff val="15000"/>
                    </a:schemeClr>
                  </a:solidFill>
                </a:rPr>
                <a:t>,</a:t>
              </a:r>
              <a:r>
                <a:rPr lang="en-US" altLang="zh-CN" sz="2400" i="1" dirty="0">
                  <a:solidFill>
                    <a:schemeClr val="tx1">
                      <a:lumMod val="85000"/>
                      <a:lumOff val="15000"/>
                    </a:schemeClr>
                  </a:solidFill>
                </a:rPr>
                <a:t>R</a:t>
              </a:r>
              <a:r>
                <a:rPr lang="en-US" altLang="zh-CN" sz="2400" i="1" baseline="-25000" dirty="0">
                  <a:solidFill>
                    <a:schemeClr val="tx1">
                      <a:lumMod val="85000"/>
                      <a:lumOff val="15000"/>
                    </a:schemeClr>
                  </a:solidFill>
                </a:rPr>
                <a:t>1</a:t>
              </a:r>
              <a:r>
                <a:rPr lang="en-US" altLang="zh-CN" sz="2400" dirty="0">
                  <a:solidFill>
                    <a:schemeClr val="tx1">
                      <a:lumMod val="85000"/>
                      <a:lumOff val="15000"/>
                    </a:schemeClr>
                  </a:solidFill>
                </a:rPr>
                <a:t>+</a:t>
              </a:r>
              <a:r>
                <a:rPr sz="2400" dirty="0">
                  <a:sym typeface="+mn-ea"/>
                </a:rPr>
                <a:t>λ</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或者</a:t>
              </a:r>
              <a:r>
                <a:rPr lang="en-US" altLang="zh-CN" sz="2400" dirty="0">
                  <a:solidFill>
                    <a:schemeClr val="tx1">
                      <a:lumMod val="85000"/>
                      <a:lumOff val="15000"/>
                    </a:schemeClr>
                  </a:solidFill>
                </a:rPr>
                <a:t>[</a:t>
              </a:r>
              <a:r>
                <a:rPr lang="en-US" altLang="zh-CN" sz="2400" i="1" dirty="0">
                  <a:solidFill>
                    <a:schemeClr val="tx1">
                      <a:lumMod val="85000"/>
                      <a:lumOff val="15000"/>
                    </a:schemeClr>
                  </a:solidFill>
                  <a:sym typeface="+mn-ea"/>
                </a:rPr>
                <a:t>R</a:t>
              </a:r>
              <a:r>
                <a:rPr lang="en-US" altLang="zh-CN" sz="2400" i="1" baseline="-25000" dirty="0">
                  <a:solidFill>
                    <a:schemeClr val="tx1">
                      <a:lumMod val="85000"/>
                      <a:lumOff val="15000"/>
                    </a:schemeClr>
                  </a:solidFill>
                  <a:sym typeface="+mn-ea"/>
                </a:rPr>
                <a:t>0</a:t>
              </a:r>
              <a:r>
                <a:rPr lang="en-US" altLang="zh-CN" sz="2400" dirty="0">
                  <a:solidFill>
                    <a:schemeClr val="tx1">
                      <a:lumMod val="85000"/>
                      <a:lumOff val="15000"/>
                    </a:schemeClr>
                  </a:solidFill>
                  <a:sym typeface="+mn-ea"/>
                </a:rPr>
                <a:t>−</a:t>
              </a:r>
              <a:r>
                <a:rPr sz="2400" dirty="0">
                  <a:sym typeface="+mn-ea"/>
                </a:rPr>
                <a:t>λ</a:t>
              </a:r>
              <a:r>
                <a:rPr lang="en-US" altLang="zh-CN" sz="2400" dirty="0">
                  <a:solidFill>
                    <a:schemeClr val="tx1">
                      <a:lumMod val="85000"/>
                      <a:lumOff val="15000"/>
                    </a:schemeClr>
                  </a:solidFill>
                  <a:sym typeface="+mn-ea"/>
                </a:rPr>
                <a:t>,</a:t>
              </a:r>
              <a:r>
                <a:rPr lang="en-US" altLang="zh-CN" sz="2400" i="1" dirty="0">
                  <a:solidFill>
                    <a:schemeClr val="tx1">
                      <a:lumMod val="85000"/>
                      <a:lumOff val="15000"/>
                    </a:schemeClr>
                  </a:solidFill>
                </a:rPr>
                <a:t>R</a:t>
              </a:r>
              <a:r>
                <a:rPr lang="en-US" altLang="zh-CN" sz="2400" i="1" baseline="-25000" dirty="0">
                  <a:solidFill>
                    <a:schemeClr val="tx1">
                      <a:lumMod val="85000"/>
                      <a:lumOff val="15000"/>
                    </a:schemeClr>
                  </a:solidFill>
                </a:rPr>
                <a:t>0</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的范围内，则正确提取出秘密信息</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或</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endParaRPr lang="zh-CN" altLang="en-US" sz="2400" dirty="0">
                <a:solidFill>
                  <a:schemeClr val="tx1">
                    <a:lumMod val="85000"/>
                    <a:lumOff val="1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3"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strips(upRight)">
                                      <p:cBhvr>
                                        <p:cTn id="14" dur="500"/>
                                        <p:tgtEl>
                                          <p:spTgt spid="28"/>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strips(downLeft)">
                                      <p:cBhvr>
                                        <p:cTn id="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2595474" cy="840284"/>
            <a:chOff x="3135993" y="1051060"/>
            <a:chExt cx="2595474" cy="840284"/>
          </a:xfrm>
        </p:grpSpPr>
        <p:sp>
          <p:nvSpPr>
            <p:cNvPr id="7" name="矩形: 圆角 6"/>
            <p:cNvSpPr/>
            <p:nvPr/>
          </p:nvSpPr>
          <p:spPr>
            <a:xfrm>
              <a:off x="3839427" y="1280937"/>
              <a:ext cx="189204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162095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简易算法</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1286857" y="1683283"/>
            <a:ext cx="9513517" cy="1200329"/>
          </a:xfrm>
          <a:prstGeom prst="rect">
            <a:avLst/>
          </a:prstGeom>
        </p:spPr>
        <p:txBody>
          <a:bodyPr wrap="square">
            <a:spAutoFit/>
          </a:bodyPr>
          <a:lstStyle/>
          <a:p>
            <a:pPr fontAlgn="base">
              <a:spcAft>
                <a:spcPct val="0"/>
              </a:spcAft>
              <a:defRPr/>
            </a:pPr>
            <a:r>
              <a:rPr lang="zh-CN" altLang="en-US" sz="2400" dirty="0"/>
              <a:t>        将原图划分为</a:t>
            </a:r>
            <a:r>
              <a:rPr lang="en-US" altLang="zh-CN" sz="2400" dirty="0"/>
              <a:t>1×4</a:t>
            </a:r>
            <a:r>
              <a:rPr lang="zh-CN" altLang="en-US" sz="2400" dirty="0"/>
              <a:t>的矩形像素块，每个区域有四个连续的像素点。这些像素点的取值情况可以分为</a:t>
            </a:r>
            <a:r>
              <a:rPr lang="en-US" altLang="zh-CN" sz="2400" dirty="0"/>
              <a:t>5</a:t>
            </a:r>
            <a:r>
              <a:rPr lang="zh-CN" altLang="en-US" sz="2400" dirty="0"/>
              <a:t>类：全白，</a:t>
            </a:r>
            <a:r>
              <a:rPr lang="en-US" altLang="zh-CN" sz="2400" dirty="0"/>
              <a:t>1</a:t>
            </a:r>
            <a:r>
              <a:rPr lang="zh-CN" altLang="en-US" sz="2400" dirty="0"/>
              <a:t>个黑像素点，</a:t>
            </a:r>
            <a:r>
              <a:rPr lang="en-US" altLang="zh-CN" sz="2400" dirty="0"/>
              <a:t>2</a:t>
            </a:r>
            <a:r>
              <a:rPr lang="zh-CN" altLang="en-US" sz="2400" dirty="0"/>
              <a:t>个黑像素点，</a:t>
            </a:r>
            <a:r>
              <a:rPr lang="en-US" altLang="zh-CN" sz="2400" dirty="0"/>
              <a:t>3</a:t>
            </a:r>
            <a:r>
              <a:rPr lang="zh-CN" altLang="en-US" sz="2400" dirty="0"/>
              <a:t>个黑像素点和全黑。</a:t>
            </a:r>
            <a:endParaRPr lang="zh-CN" altLang="en-US" sz="2400" dirty="0"/>
          </a:p>
        </p:txBody>
      </p:sp>
      <p:graphicFrame>
        <p:nvGraphicFramePr>
          <p:cNvPr id="22" name="表格 21"/>
          <p:cNvGraphicFramePr/>
          <p:nvPr/>
        </p:nvGraphicFramePr>
        <p:xfrm>
          <a:off x="1419126" y="2981251"/>
          <a:ext cx="9513516" cy="1371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31381"/>
                <a:gridCol w="1339791"/>
                <a:gridCol w="1585586"/>
                <a:gridCol w="1585586"/>
                <a:gridCol w="1585586"/>
                <a:gridCol w="1585586"/>
              </a:tblGrid>
              <a:tr h="381000">
                <a:tc>
                  <a:txBody>
                    <a:bodyPr/>
                    <a:lstStyle/>
                    <a:p>
                      <a:pPr algn="ctr">
                        <a:buNone/>
                      </a:pPr>
                      <a:r>
                        <a:rPr lang="zh-CN" altLang="en-US" sz="2400" dirty="0">
                          <a:latin typeface="+mn-lt"/>
                          <a:ea typeface="+mn-ea"/>
                        </a:rPr>
                        <a:t>黑像素个数</a:t>
                      </a:r>
                      <a:endParaRPr lang="zh-CN" altLang="en-US" sz="2400" dirty="0">
                        <a:latin typeface="+mn-lt"/>
                        <a:ea typeface="+mn-ea"/>
                      </a:endParaRPr>
                    </a:p>
                  </a:txBody>
                  <a:tcPr>
                    <a:solidFill>
                      <a:schemeClr val="accent5">
                        <a:lumMod val="50000"/>
                      </a:schemeClr>
                    </a:solidFill>
                  </a:tcPr>
                </a:tc>
                <a:tc>
                  <a:txBody>
                    <a:bodyPr/>
                    <a:lstStyle/>
                    <a:p>
                      <a:pPr algn="ctr">
                        <a:buNone/>
                      </a:pPr>
                      <a:r>
                        <a:rPr lang="en-US" altLang="zh-CN" sz="2400" dirty="0">
                          <a:latin typeface="+mn-lt"/>
                          <a:ea typeface="+mn-ea"/>
                        </a:rPr>
                        <a:t>0</a:t>
                      </a:r>
                      <a:endParaRPr lang="zh-CN" altLang="en-US" sz="2400" dirty="0">
                        <a:latin typeface="+mn-lt"/>
                        <a:ea typeface="+mn-ea"/>
                      </a:endParaRPr>
                    </a:p>
                  </a:txBody>
                  <a:tcPr>
                    <a:solidFill>
                      <a:schemeClr val="accent5">
                        <a:lumMod val="50000"/>
                      </a:schemeClr>
                    </a:solidFill>
                  </a:tcPr>
                </a:tc>
                <a:tc>
                  <a:txBody>
                    <a:bodyPr/>
                    <a:lstStyle/>
                    <a:p>
                      <a:pPr algn="ctr">
                        <a:buNone/>
                      </a:pPr>
                      <a:r>
                        <a:rPr lang="en-US" altLang="zh-CN" sz="2400" dirty="0">
                          <a:latin typeface="+mn-lt"/>
                          <a:ea typeface="+mn-ea"/>
                        </a:rPr>
                        <a:t>1</a:t>
                      </a:r>
                      <a:endParaRPr lang="zh-CN" altLang="en-US" sz="2400" dirty="0">
                        <a:latin typeface="+mn-lt"/>
                        <a:ea typeface="+mn-ea"/>
                      </a:endParaRPr>
                    </a:p>
                  </a:txBody>
                  <a:tcPr>
                    <a:solidFill>
                      <a:schemeClr val="accent5">
                        <a:lumMod val="50000"/>
                      </a:schemeClr>
                    </a:solidFill>
                  </a:tcPr>
                </a:tc>
                <a:tc>
                  <a:txBody>
                    <a:bodyPr/>
                    <a:lstStyle/>
                    <a:p>
                      <a:pPr algn="ctr">
                        <a:buNone/>
                      </a:pPr>
                      <a:r>
                        <a:rPr lang="en-US" altLang="zh-CN" sz="2400" dirty="0">
                          <a:latin typeface="+mn-lt"/>
                          <a:ea typeface="+mn-ea"/>
                        </a:rPr>
                        <a:t>2</a:t>
                      </a:r>
                      <a:endParaRPr lang="zh-CN" altLang="en-US" sz="2400" dirty="0">
                        <a:latin typeface="+mn-lt"/>
                        <a:ea typeface="+mn-ea"/>
                      </a:endParaRPr>
                    </a:p>
                  </a:txBody>
                  <a:tcPr>
                    <a:solidFill>
                      <a:schemeClr val="accent5">
                        <a:lumMod val="50000"/>
                      </a:schemeClr>
                    </a:solidFill>
                  </a:tcPr>
                </a:tc>
                <a:tc>
                  <a:txBody>
                    <a:bodyPr/>
                    <a:lstStyle/>
                    <a:p>
                      <a:pPr algn="ctr">
                        <a:buNone/>
                      </a:pPr>
                      <a:r>
                        <a:rPr lang="en-US" altLang="zh-CN" sz="2400" dirty="0">
                          <a:latin typeface="+mn-lt"/>
                          <a:ea typeface="+mn-ea"/>
                        </a:rPr>
                        <a:t>3</a:t>
                      </a:r>
                      <a:endParaRPr lang="zh-CN" altLang="en-US" sz="2400" dirty="0">
                        <a:latin typeface="+mn-lt"/>
                        <a:ea typeface="+mn-ea"/>
                      </a:endParaRPr>
                    </a:p>
                  </a:txBody>
                  <a:tcPr>
                    <a:solidFill>
                      <a:schemeClr val="accent5">
                        <a:lumMod val="50000"/>
                      </a:schemeClr>
                    </a:solidFill>
                  </a:tcPr>
                </a:tc>
                <a:tc>
                  <a:txBody>
                    <a:bodyPr/>
                    <a:lstStyle/>
                    <a:p>
                      <a:pPr algn="ctr">
                        <a:buNone/>
                      </a:pPr>
                      <a:r>
                        <a:rPr lang="en-US" altLang="zh-CN" sz="2400" dirty="0">
                          <a:latin typeface="+mn-lt"/>
                          <a:ea typeface="+mn-ea"/>
                        </a:rPr>
                        <a:t>4</a:t>
                      </a:r>
                      <a:endParaRPr lang="zh-CN" altLang="en-US" sz="2400" dirty="0">
                        <a:latin typeface="+mn-lt"/>
                        <a:ea typeface="+mn-ea"/>
                      </a:endParaRPr>
                    </a:p>
                  </a:txBody>
                  <a:tcPr>
                    <a:solidFill>
                      <a:schemeClr val="accent5">
                        <a:lumMod val="50000"/>
                      </a:schemeClr>
                    </a:solidFill>
                  </a:tcPr>
                </a:tc>
              </a:tr>
              <a:tr h="381000">
                <a:tc>
                  <a:txBody>
                    <a:bodyPr/>
                    <a:lstStyle/>
                    <a:p>
                      <a:pPr algn="ctr">
                        <a:buNone/>
                      </a:pPr>
                      <a:r>
                        <a:rPr lang="zh-CN" altLang="en-US" sz="2400" dirty="0">
                          <a:latin typeface="+mn-lt"/>
                          <a:ea typeface="+mn-ea"/>
                        </a:rPr>
                        <a:t>像素分布</a:t>
                      </a:r>
                      <a:endParaRPr lang="zh-CN" altLang="en-US" sz="2400" dirty="0">
                        <a:latin typeface="+mn-lt"/>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全白</a:t>
                      </a:r>
                      <a:endParaRPr lang="zh-CN" altLang="en-US" sz="2400" dirty="0">
                        <a:latin typeface="+mn-lt"/>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dirty="0">
                          <a:latin typeface="+mn-lt"/>
                          <a:ea typeface="+mn-ea"/>
                        </a:rPr>
                        <a:t>1</a:t>
                      </a:r>
                      <a:r>
                        <a:rPr lang="zh-CN" altLang="en-US" sz="2400" dirty="0">
                          <a:latin typeface="+mn-lt"/>
                          <a:ea typeface="+mn-ea"/>
                        </a:rPr>
                        <a:t>黑</a:t>
                      </a:r>
                      <a:r>
                        <a:rPr lang="en-US" altLang="zh-CN" sz="2400" dirty="0">
                          <a:latin typeface="+mn-lt"/>
                          <a:ea typeface="+mn-ea"/>
                        </a:rPr>
                        <a:t>3</a:t>
                      </a:r>
                      <a:r>
                        <a:rPr lang="zh-CN" altLang="en-US" sz="2400" dirty="0">
                          <a:latin typeface="+mn-lt"/>
                          <a:ea typeface="+mn-ea"/>
                        </a:rPr>
                        <a:t>白</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两黑两白</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latin typeface="+mn-lt"/>
                          <a:ea typeface="+mn-ea"/>
                        </a:rPr>
                        <a:t>3</a:t>
                      </a:r>
                      <a:r>
                        <a:rPr lang="zh-CN" altLang="en-US" sz="2400" dirty="0">
                          <a:latin typeface="+mn-lt"/>
                          <a:ea typeface="+mn-ea"/>
                        </a:rPr>
                        <a:t>黑</a:t>
                      </a:r>
                      <a:r>
                        <a:rPr lang="en-US" altLang="zh-CN" sz="2400" dirty="0">
                          <a:latin typeface="+mn-lt"/>
                          <a:ea typeface="+mn-ea"/>
                        </a:rPr>
                        <a:t>1</a:t>
                      </a:r>
                      <a:r>
                        <a:rPr lang="zh-CN" altLang="en-US" sz="2400" dirty="0">
                          <a:latin typeface="+mn-lt"/>
                          <a:ea typeface="+mn-ea"/>
                        </a:rPr>
                        <a:t>白</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全黑</a:t>
                      </a:r>
                      <a:endParaRPr lang="zh-CN" altLang="en-US" sz="2400" dirty="0">
                        <a:latin typeface="+mn-lt"/>
                        <a:ea typeface="+mn-ea"/>
                      </a:endParaRPr>
                    </a:p>
                  </a:txBody>
                  <a:tcPr/>
                </a:tc>
              </a:tr>
              <a:tr h="381000">
                <a:tc>
                  <a:txBody>
                    <a:bodyPr/>
                    <a:lstStyle/>
                    <a:p>
                      <a:pPr algn="ctr">
                        <a:buNone/>
                      </a:pPr>
                      <a:r>
                        <a:rPr lang="zh-CN" altLang="en-US" sz="2400" dirty="0">
                          <a:latin typeface="+mn-lt"/>
                          <a:ea typeface="+mn-ea"/>
                        </a:rPr>
                        <a:t>含义</a:t>
                      </a:r>
                      <a:endParaRPr lang="zh-CN" altLang="en-US" sz="2400" dirty="0">
                        <a:latin typeface="+mn-lt"/>
                        <a:ea typeface="+mn-ea"/>
                        <a:cs typeface="黑体" panose="02010609060101010101" pitchFamily="49" charset="-122"/>
                        <a:sym typeface="+mn-ea"/>
                      </a:endParaRPr>
                    </a:p>
                  </a:txBody>
                  <a:tcPr/>
                </a:tc>
                <a:tc>
                  <a:txBody>
                    <a:bodyPr/>
                    <a:lstStyle/>
                    <a:p>
                      <a:pPr algn="ctr"/>
                      <a:r>
                        <a:rPr lang="zh-CN" altLang="en-US" sz="2400" dirty="0">
                          <a:latin typeface="+mn-lt"/>
                          <a:ea typeface="+mn-ea"/>
                        </a:rPr>
                        <a:t>无效块</a:t>
                      </a:r>
                      <a:endParaRPr lang="zh-CN" altLang="en-US" sz="2400" dirty="0">
                        <a:latin typeface="+mn-lt"/>
                        <a:ea typeface="+mn-ea"/>
                      </a:endParaRPr>
                    </a:p>
                  </a:txBody>
                  <a:tcPr/>
                </a:tc>
                <a:tc>
                  <a:txBody>
                    <a:bodyPr/>
                    <a:lstStyle/>
                    <a:p>
                      <a:pPr algn="ctr"/>
                      <a:r>
                        <a:rPr lang="zh-CN" altLang="en-US" sz="2400" dirty="0">
                          <a:latin typeface="+mn-lt"/>
                          <a:ea typeface="+mn-ea"/>
                        </a:rPr>
                        <a:t>隐藏“</a:t>
                      </a:r>
                      <a:r>
                        <a:rPr lang="en-US" altLang="zh-CN" sz="2400" dirty="0">
                          <a:latin typeface="+mn-lt"/>
                          <a:ea typeface="+mn-ea"/>
                        </a:rPr>
                        <a:t>1</a:t>
                      </a:r>
                      <a:r>
                        <a:rPr lang="zh-CN" altLang="en-US" sz="2400" dirty="0">
                          <a:latin typeface="+mn-lt"/>
                          <a:ea typeface="+mn-ea"/>
                        </a:rPr>
                        <a:t>”</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不能出现</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隐藏“</a:t>
                      </a:r>
                      <a:r>
                        <a:rPr lang="en-US" altLang="zh-CN" sz="2400" dirty="0">
                          <a:latin typeface="+mn-lt"/>
                          <a:ea typeface="+mn-ea"/>
                        </a:rPr>
                        <a:t>0</a:t>
                      </a:r>
                      <a:r>
                        <a:rPr lang="zh-CN" altLang="en-US" sz="2400" dirty="0">
                          <a:latin typeface="+mn-lt"/>
                          <a:ea typeface="+mn-ea"/>
                        </a:rPr>
                        <a:t>”</a:t>
                      </a:r>
                      <a:endParaRPr lang="zh-CN" altLang="en-US" sz="240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mn-lt"/>
                          <a:ea typeface="+mn-ea"/>
                        </a:rPr>
                        <a:t>无效块</a:t>
                      </a:r>
                      <a:endParaRPr lang="zh-CN" altLang="en-US" sz="2400" dirty="0">
                        <a:latin typeface="+mn-lt"/>
                        <a:ea typeface="+mn-ea"/>
                      </a:endParaRPr>
                    </a:p>
                  </a:txBody>
                  <a:tcPr/>
                </a:tc>
              </a:tr>
            </a:tbl>
          </a:graphicData>
        </a:graphic>
      </p:graphicFrame>
      <p:sp>
        <p:nvSpPr>
          <p:cNvPr id="38" name="矩形 37"/>
          <p:cNvSpPr/>
          <p:nvPr/>
        </p:nvSpPr>
        <p:spPr>
          <a:xfrm>
            <a:off x="1259350" y="4468419"/>
            <a:ext cx="9837722" cy="461665"/>
          </a:xfrm>
          <a:prstGeom prst="rect">
            <a:avLst/>
          </a:prstGeom>
        </p:spPr>
        <p:txBody>
          <a:bodyPr wrap="square">
            <a:spAutoFit/>
          </a:bodyPr>
          <a:lstStyle/>
          <a:p>
            <a:pPr fontAlgn="base">
              <a:spcAft>
                <a:spcPct val="0"/>
              </a:spcAft>
              <a:defRPr/>
            </a:pPr>
            <a:r>
              <a:rPr lang="zh-CN" altLang="en-US" sz="2400" dirty="0"/>
              <a:t>我们要隐藏的信息为文本文档中的字符串，需要注意的是：</a:t>
            </a:r>
            <a:endParaRPr lang="zh-CN" altLang="en-US" sz="2400" dirty="0"/>
          </a:p>
        </p:txBody>
      </p:sp>
      <p:grpSp>
        <p:nvGrpSpPr>
          <p:cNvPr id="42" name="组合 41"/>
          <p:cNvGrpSpPr/>
          <p:nvPr/>
        </p:nvGrpSpPr>
        <p:grpSpPr>
          <a:xfrm>
            <a:off x="1372469" y="5081510"/>
            <a:ext cx="475466" cy="475466"/>
            <a:chOff x="1828712" y="2485492"/>
            <a:chExt cx="1438016" cy="1438016"/>
          </a:xfrm>
        </p:grpSpPr>
        <p:sp>
          <p:nvSpPr>
            <p:cNvPr id="43" name="椭圆 42"/>
            <p:cNvSpPr/>
            <p:nvPr/>
          </p:nvSpPr>
          <p:spPr>
            <a:xfrm>
              <a:off x="1828712" y="2485492"/>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4" name="矩形 43"/>
            <p:cNvSpPr/>
            <p:nvPr/>
          </p:nvSpPr>
          <p:spPr>
            <a:xfrm>
              <a:off x="2176062" y="2561327"/>
              <a:ext cx="362876" cy="494831"/>
            </a:xfrm>
            <a:prstGeom prst="rect">
              <a:avLst/>
            </a:prstGeom>
          </p:spPr>
          <p:txBody>
            <a:bodyPr wrap="none">
              <a:spAutoFit/>
            </a:bodyPr>
            <a:lstStyle/>
            <a:p>
              <a:r>
                <a:rPr lang="en-US" altLang="zh-CN" sz="2400" dirty="0">
                  <a:solidFill>
                    <a:schemeClr val="bg1"/>
                  </a:solidFill>
                  <a:effectLst>
                    <a:outerShdw blurRad="38100" dist="38100" dir="2700000" algn="tl">
                      <a:srgbClr val="000000">
                        <a:alpha val="43137"/>
                      </a:srgbClr>
                    </a:outerShdw>
                  </a:effectLst>
                </a:rPr>
                <a:t>1</a:t>
              </a:r>
              <a:endParaRPr lang="zh-CN" altLang="en-US" sz="2400" dirty="0">
                <a:solidFill>
                  <a:schemeClr val="bg1"/>
                </a:solidFill>
                <a:effectLst>
                  <a:outerShdw blurRad="38100" dist="38100" dir="2700000" algn="tl">
                    <a:srgbClr val="000000">
                      <a:alpha val="43137"/>
                    </a:srgbClr>
                  </a:outerShdw>
                </a:effectLst>
              </a:endParaRPr>
            </a:p>
          </p:txBody>
        </p:sp>
      </p:grpSp>
      <p:sp>
        <p:nvSpPr>
          <p:cNvPr id="45" name="矩形 44"/>
          <p:cNvSpPr/>
          <p:nvPr/>
        </p:nvSpPr>
        <p:spPr>
          <a:xfrm>
            <a:off x="1962783" y="5095311"/>
            <a:ext cx="9837722" cy="461665"/>
          </a:xfrm>
          <a:prstGeom prst="rect">
            <a:avLst/>
          </a:prstGeom>
        </p:spPr>
        <p:txBody>
          <a:bodyPr wrap="square">
            <a:spAutoFit/>
          </a:bodyPr>
          <a:lstStyle/>
          <a:p>
            <a:pPr fontAlgn="base">
              <a:spcAft>
                <a:spcPct val="0"/>
              </a:spcAft>
              <a:defRPr/>
            </a:pPr>
            <a:r>
              <a:rPr lang="zh-CN" altLang="en-US" sz="2400" dirty="0"/>
              <a:t>嵌入的信息长度不能过大，不能超过图片大小所能负担的度量；</a:t>
            </a:r>
            <a:endParaRPr lang="zh-CN" altLang="en-US" sz="2400" dirty="0"/>
          </a:p>
        </p:txBody>
      </p:sp>
      <p:grpSp>
        <p:nvGrpSpPr>
          <p:cNvPr id="46" name="组合 45"/>
          <p:cNvGrpSpPr/>
          <p:nvPr/>
        </p:nvGrpSpPr>
        <p:grpSpPr>
          <a:xfrm>
            <a:off x="1372469" y="5694601"/>
            <a:ext cx="475466" cy="475466"/>
            <a:chOff x="1828712" y="2485492"/>
            <a:chExt cx="1438016" cy="1438016"/>
          </a:xfrm>
        </p:grpSpPr>
        <p:sp>
          <p:nvSpPr>
            <p:cNvPr id="47" name="椭圆 46"/>
            <p:cNvSpPr/>
            <p:nvPr/>
          </p:nvSpPr>
          <p:spPr>
            <a:xfrm>
              <a:off x="1828712" y="2485492"/>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8" name="矩形 47"/>
            <p:cNvSpPr/>
            <p:nvPr/>
          </p:nvSpPr>
          <p:spPr>
            <a:xfrm>
              <a:off x="2067612" y="2507102"/>
              <a:ext cx="1023935" cy="1396276"/>
            </a:xfrm>
            <a:prstGeom prst="rect">
              <a:avLst/>
            </a:prstGeom>
          </p:spPr>
          <p:txBody>
            <a:bodyPr wrap="none">
              <a:spAutoFit/>
            </a:bodyPr>
            <a:lstStyle/>
            <a:p>
              <a:r>
                <a:rPr lang="en-US" altLang="zh-CN" sz="2400" dirty="0">
                  <a:solidFill>
                    <a:schemeClr val="bg1"/>
                  </a:solidFill>
                  <a:effectLst>
                    <a:outerShdw blurRad="38100" dist="38100" dir="2700000" algn="tl">
                      <a:srgbClr val="000000">
                        <a:alpha val="43137"/>
                      </a:srgbClr>
                    </a:outerShdw>
                  </a:effectLst>
                </a:rPr>
                <a:t>2</a:t>
              </a:r>
              <a:endParaRPr lang="zh-CN" altLang="en-US" sz="2400" dirty="0">
                <a:solidFill>
                  <a:schemeClr val="bg1"/>
                </a:solidFill>
                <a:effectLst>
                  <a:outerShdw blurRad="38100" dist="38100" dir="2700000" algn="tl">
                    <a:srgbClr val="000000">
                      <a:alpha val="43137"/>
                    </a:srgbClr>
                  </a:outerShdw>
                </a:effectLst>
              </a:endParaRPr>
            </a:p>
          </p:txBody>
        </p:sp>
      </p:grpSp>
      <p:sp>
        <p:nvSpPr>
          <p:cNvPr id="49" name="矩形 48"/>
          <p:cNvSpPr/>
          <p:nvPr/>
        </p:nvSpPr>
        <p:spPr>
          <a:xfrm>
            <a:off x="1962783" y="5708402"/>
            <a:ext cx="9837722" cy="461665"/>
          </a:xfrm>
          <a:prstGeom prst="rect">
            <a:avLst/>
          </a:prstGeom>
        </p:spPr>
        <p:txBody>
          <a:bodyPr wrap="square">
            <a:spAutoFit/>
          </a:bodyPr>
          <a:lstStyle/>
          <a:p>
            <a:pPr fontAlgn="base">
              <a:spcAft>
                <a:spcPct val="0"/>
              </a:spcAft>
              <a:defRPr/>
            </a:pPr>
            <a:r>
              <a:rPr lang="zh-CN" altLang="en-US" sz="2400" dirty="0"/>
              <a:t>为了简化过程，可以规定接收者已知秘密信息的长度。</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500"/>
                            </p:stCondLst>
                            <p:childTnLst>
                              <p:par>
                                <p:cTn id="25" presetID="21" presetClass="entr" presetSubtype="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heel(1)">
                                      <p:cBhvr>
                                        <p:cTn id="27" dur="650"/>
                                        <p:tgtEl>
                                          <p:spTgt spid="4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2000"/>
                            </p:stCondLst>
                            <p:childTnLst>
                              <p:par>
                                <p:cTn id="33" presetID="21" presetClass="entr" presetSubtype="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heel(1)">
                                      <p:cBhvr>
                                        <p:cTn id="35" dur="650"/>
                                        <p:tgtEl>
                                          <p:spTgt spid="4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P spid="45"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4836650" cy="840284"/>
            <a:chOff x="3135993" y="1051060"/>
            <a:chExt cx="4836650" cy="840284"/>
          </a:xfrm>
        </p:grpSpPr>
        <p:sp>
          <p:nvSpPr>
            <p:cNvPr id="7" name="矩形: 圆角 6"/>
            <p:cNvSpPr/>
            <p:nvPr/>
          </p:nvSpPr>
          <p:spPr>
            <a:xfrm>
              <a:off x="3839427" y="1280937"/>
              <a:ext cx="413321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83630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简易算法的嵌入过程</a:t>
              </a:r>
              <a:r>
                <a:rPr lang="en-US" altLang="zh-CN"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(1)</a:t>
              </a:r>
              <a:endParaRPr lang="en-US" altLang="zh-CN"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1949581" y="1649133"/>
            <a:ext cx="1546654" cy="554008"/>
            <a:chOff x="1962782" y="3317604"/>
            <a:chExt cx="3102391" cy="554008"/>
          </a:xfrm>
        </p:grpSpPr>
        <p:sp>
          <p:nvSpPr>
            <p:cNvPr id="75" name="矩形: 圆角 7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096235" y="3384550"/>
              <a:ext cx="2968938" cy="461665"/>
            </a:xfrm>
            <a:prstGeom prst="rect">
              <a:avLst/>
            </a:prstGeom>
          </p:spPr>
          <p:txBody>
            <a:bodyPr wrap="square">
              <a:spAutoFit/>
            </a:bodyPr>
            <a:lstStyle/>
            <a:p>
              <a:pPr fontAlgn="base">
                <a:spcAft>
                  <a:spcPct val="0"/>
                </a:spcAft>
                <a:defRPr/>
              </a:pPr>
              <a:r>
                <a:rPr lang="zh-CN" altLang="en-US" sz="2400" dirty="0">
                  <a:solidFill>
                    <a:srgbClr val="0F73EE"/>
                  </a:solidFill>
                  <a:latin typeface="+mn-ea"/>
                </a:rPr>
                <a:t>嵌入过程</a:t>
              </a:r>
              <a:endParaRPr lang="zh-CN" altLang="en-US" sz="2400" dirty="0">
                <a:solidFill>
                  <a:srgbClr val="0F73EE"/>
                </a:solidFill>
                <a:latin typeface="+mn-ea"/>
              </a:endParaRPr>
            </a:p>
          </p:txBody>
        </p:sp>
      </p:grpSp>
      <p:sp>
        <p:nvSpPr>
          <p:cNvPr id="77" name="矩形 76"/>
          <p:cNvSpPr/>
          <p:nvPr/>
        </p:nvSpPr>
        <p:spPr>
          <a:xfrm>
            <a:off x="3866214" y="1723547"/>
            <a:ext cx="4830168" cy="461665"/>
          </a:xfrm>
          <a:prstGeom prst="rect">
            <a:avLst/>
          </a:prstGeom>
        </p:spPr>
        <p:txBody>
          <a:bodyPr wrap="none">
            <a:spAutoFit/>
          </a:bodyPr>
          <a:lstStyle/>
          <a:p>
            <a:r>
              <a:rPr lang="zh-CN" altLang="en-US" sz="2400" dirty="0">
                <a:solidFill>
                  <a:schemeClr val="tx1">
                    <a:lumMod val="85000"/>
                    <a:lumOff val="15000"/>
                  </a:schemeClr>
                </a:solidFill>
                <a:cs typeface="+mn-ea"/>
                <a:sym typeface="+mn-lt"/>
              </a:rPr>
              <a:t>遍历原图中的每个</a:t>
            </a:r>
            <a:r>
              <a:rPr lang="en-US" altLang="zh-CN" sz="2400" dirty="0">
                <a:solidFill>
                  <a:schemeClr val="tx1">
                    <a:lumMod val="85000"/>
                    <a:lumOff val="15000"/>
                  </a:schemeClr>
                </a:solidFill>
                <a:cs typeface="+mn-ea"/>
                <a:sym typeface="+mn-lt"/>
              </a:rPr>
              <a:t>1×4</a:t>
            </a:r>
            <a:r>
              <a:rPr lang="zh-CN" altLang="en-US" sz="2400" dirty="0">
                <a:solidFill>
                  <a:schemeClr val="tx1">
                    <a:lumMod val="85000"/>
                    <a:lumOff val="15000"/>
                  </a:schemeClr>
                </a:solidFill>
                <a:cs typeface="+mn-ea"/>
                <a:sym typeface="+mn-lt"/>
              </a:rPr>
              <a:t>矩形区域。</a:t>
            </a:r>
            <a:endParaRPr lang="zh-CN" altLang="en-US" sz="2400" dirty="0">
              <a:solidFill>
                <a:schemeClr val="tx1">
                  <a:lumMod val="85000"/>
                  <a:lumOff val="15000"/>
                </a:schemeClr>
              </a:solidFill>
              <a:cs typeface="+mn-ea"/>
              <a:sym typeface="+mn-lt"/>
            </a:endParaRPr>
          </a:p>
        </p:txBody>
      </p:sp>
      <p:sp>
        <p:nvSpPr>
          <p:cNvPr id="78" name="矩形 77"/>
          <p:cNvSpPr/>
          <p:nvPr/>
        </p:nvSpPr>
        <p:spPr>
          <a:xfrm>
            <a:off x="594420" y="2413519"/>
            <a:ext cx="11110734" cy="461665"/>
          </a:xfrm>
          <a:prstGeom prst="rect">
            <a:avLst/>
          </a:prstGeom>
        </p:spPr>
        <p:txBody>
          <a:bodyPr wrap="none">
            <a:spAutoFit/>
          </a:bodyPr>
          <a:lstStyle/>
          <a:p>
            <a:r>
              <a:rPr lang="zh-CN" altLang="en-US" sz="2400" dirty="0">
                <a:solidFill>
                  <a:schemeClr val="tx1">
                    <a:lumMod val="85000"/>
                    <a:lumOff val="15000"/>
                  </a:schemeClr>
                </a:solidFill>
                <a:cs typeface="+mn-ea"/>
                <a:sym typeface="+mn-lt"/>
              </a:rPr>
              <a:t>（</a:t>
            </a:r>
            <a:r>
              <a:rPr lang="en-US" altLang="zh-CN" sz="2400" dirty="0">
                <a:solidFill>
                  <a:schemeClr val="tx1">
                    <a:lumMod val="85000"/>
                    <a:lumOff val="15000"/>
                  </a:schemeClr>
                </a:solidFill>
                <a:cs typeface="+mn-ea"/>
                <a:sym typeface="+mn-lt"/>
              </a:rPr>
              <a:t>1</a:t>
            </a:r>
            <a:r>
              <a:rPr lang="zh-CN" altLang="en-US" sz="2400" dirty="0">
                <a:solidFill>
                  <a:schemeClr val="tx1">
                    <a:lumMod val="85000"/>
                    <a:lumOff val="15000"/>
                  </a:schemeClr>
                </a:solidFill>
                <a:cs typeface="+mn-ea"/>
                <a:sym typeface="+mn-lt"/>
              </a:rPr>
              <a:t>）</a:t>
            </a:r>
            <a:r>
              <a:rPr lang="zh-CN" altLang="en-US" sz="2400" dirty="0">
                <a:solidFill>
                  <a:srgbClr val="0F73EE"/>
                </a:solidFill>
                <a:cs typeface="+mn-ea"/>
                <a:sym typeface="+mn-lt"/>
              </a:rPr>
              <a:t>如果我们要嵌入的信息为</a:t>
            </a:r>
            <a:r>
              <a:rPr lang="en-US" altLang="zh-CN" sz="2400" dirty="0">
                <a:solidFill>
                  <a:srgbClr val="0F73EE"/>
                </a:solidFill>
                <a:cs typeface="+mn-ea"/>
                <a:sym typeface="+mn-lt"/>
              </a:rPr>
              <a:t>0</a:t>
            </a:r>
            <a:r>
              <a:rPr lang="zh-CN" altLang="en-US" sz="2400" dirty="0">
                <a:solidFill>
                  <a:srgbClr val="0F73EE"/>
                </a:solidFill>
                <a:cs typeface="+mn-ea"/>
                <a:sym typeface="+mn-lt"/>
              </a:rPr>
              <a:t>，则需要将当前区域的黑像素点数量调整到</a:t>
            </a:r>
            <a:r>
              <a:rPr lang="en-US" altLang="zh-CN" sz="2400" dirty="0">
                <a:solidFill>
                  <a:srgbClr val="0F73EE"/>
                </a:solidFill>
                <a:cs typeface="+mn-ea"/>
                <a:sym typeface="+mn-lt"/>
              </a:rPr>
              <a:t>3</a:t>
            </a:r>
            <a:r>
              <a:rPr lang="zh-CN" altLang="en-US" sz="2400" dirty="0">
                <a:solidFill>
                  <a:srgbClr val="0F73EE"/>
                </a:solidFill>
                <a:cs typeface="+mn-ea"/>
                <a:sym typeface="+mn-lt"/>
              </a:rPr>
              <a:t>个</a:t>
            </a:r>
            <a:r>
              <a:rPr lang="zh-CN" altLang="en-US" sz="2400" dirty="0">
                <a:solidFill>
                  <a:schemeClr val="tx1">
                    <a:lumMod val="85000"/>
                    <a:lumOff val="15000"/>
                  </a:schemeClr>
                </a:solidFill>
                <a:cs typeface="+mn-ea"/>
                <a:sym typeface="+mn-lt"/>
              </a:rPr>
              <a:t>。</a:t>
            </a:r>
            <a:endParaRPr lang="zh-CN" altLang="en-US" sz="2400" dirty="0">
              <a:solidFill>
                <a:schemeClr val="tx1">
                  <a:lumMod val="85000"/>
                  <a:lumOff val="15000"/>
                </a:schemeClr>
              </a:solidFill>
              <a:cs typeface="+mn-ea"/>
              <a:sym typeface="+mn-lt"/>
            </a:endParaRPr>
          </a:p>
        </p:txBody>
      </p:sp>
      <p:grpSp>
        <p:nvGrpSpPr>
          <p:cNvPr id="79" name="组合 78"/>
          <p:cNvGrpSpPr/>
          <p:nvPr/>
        </p:nvGrpSpPr>
        <p:grpSpPr>
          <a:xfrm>
            <a:off x="977122" y="2997402"/>
            <a:ext cx="7755118" cy="461665"/>
            <a:chOff x="1592862" y="3872116"/>
            <a:chExt cx="7755118" cy="461665"/>
          </a:xfrm>
        </p:grpSpPr>
        <p:sp>
          <p:nvSpPr>
            <p:cNvPr id="80" name="椭圆 79"/>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81" name="矩形 80"/>
            <p:cNvSpPr/>
            <p:nvPr/>
          </p:nvSpPr>
          <p:spPr>
            <a:xfrm>
              <a:off x="1770892" y="3872116"/>
              <a:ext cx="7577088" cy="461665"/>
            </a:xfrm>
            <a:prstGeom prst="rect">
              <a:avLst/>
            </a:prstGeom>
          </p:spPr>
          <p:txBody>
            <a:bodyPr wrap="square">
              <a:spAutoFit/>
            </a:bodyPr>
            <a:lstStyle/>
            <a:p>
              <a:pPr fontAlgn="base">
                <a:spcAft>
                  <a:spcPct val="0"/>
                </a:spcAft>
                <a:defRPr/>
              </a:pPr>
              <a:r>
                <a:rPr lang="zh-CN" altLang="en-US" sz="2400" dirty="0"/>
                <a:t>如果当前区域黑像素点数量正好为</a:t>
              </a:r>
              <a:r>
                <a:rPr lang="en-US" altLang="zh-CN" sz="2400" dirty="0"/>
                <a:t>3</a:t>
              </a:r>
              <a:r>
                <a:rPr lang="zh-CN" altLang="en-US" sz="2400" dirty="0"/>
                <a:t>个，则不需要修改；</a:t>
              </a:r>
              <a:endParaRPr lang="zh-CN" altLang="en-US" sz="2400" dirty="0"/>
            </a:p>
          </p:txBody>
        </p:sp>
      </p:grpSp>
      <p:grpSp>
        <p:nvGrpSpPr>
          <p:cNvPr id="82" name="组合 81"/>
          <p:cNvGrpSpPr/>
          <p:nvPr/>
        </p:nvGrpSpPr>
        <p:grpSpPr>
          <a:xfrm>
            <a:off x="977122" y="3642874"/>
            <a:ext cx="7755118" cy="1569660"/>
            <a:chOff x="1592862" y="3872116"/>
            <a:chExt cx="7755118" cy="1569660"/>
          </a:xfrm>
        </p:grpSpPr>
        <p:sp>
          <p:nvSpPr>
            <p:cNvPr id="83" name="椭圆 82"/>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84" name="矩形 83"/>
            <p:cNvSpPr/>
            <p:nvPr/>
          </p:nvSpPr>
          <p:spPr>
            <a:xfrm>
              <a:off x="1770892" y="3872116"/>
              <a:ext cx="7577088" cy="1569660"/>
            </a:xfrm>
            <a:prstGeom prst="rect">
              <a:avLst/>
            </a:prstGeom>
          </p:spPr>
          <p:txBody>
            <a:bodyPr wrap="square">
              <a:spAutoFit/>
            </a:bodyPr>
            <a:lstStyle/>
            <a:p>
              <a:pPr fontAlgn="base">
                <a:spcAft>
                  <a:spcPct val="0"/>
                </a:spcAft>
                <a:defRPr/>
              </a:pPr>
              <a:r>
                <a:rPr lang="zh-CN" altLang="en-US" sz="2400" dirty="0"/>
                <a:t>如果当前区域黑像素点数量为</a:t>
              </a:r>
              <a:r>
                <a:rPr lang="en-US" altLang="zh-CN" sz="2400" dirty="0"/>
                <a:t>1</a:t>
              </a:r>
              <a:r>
                <a:rPr lang="zh-CN" altLang="en-US" sz="2400" dirty="0"/>
                <a:t>或</a:t>
              </a:r>
              <a:r>
                <a:rPr lang="en-US" altLang="zh-CN" sz="2400" dirty="0"/>
                <a:t>2</a:t>
              </a:r>
              <a:r>
                <a:rPr lang="zh-CN" altLang="en-US" sz="2400" dirty="0"/>
                <a:t>或</a:t>
              </a:r>
              <a:r>
                <a:rPr lang="en-US" altLang="zh-CN" sz="2400" dirty="0"/>
                <a:t>4</a:t>
              </a:r>
              <a:r>
                <a:rPr lang="zh-CN" altLang="en-US" sz="2400" dirty="0"/>
                <a:t>个，则需进行修改，使其黑色像素点数量变为</a:t>
              </a:r>
              <a:r>
                <a:rPr lang="en-US" altLang="zh-CN" sz="2400" dirty="0"/>
                <a:t>3</a:t>
              </a:r>
              <a:r>
                <a:rPr lang="zh-CN" altLang="en-US" sz="2400" dirty="0"/>
                <a:t>个，同时要注意的是，对原有黑色像素直接利用，位置不做修改 ，为的是嵌入秘密信息的过程中，对图片的修改尽量少。</a:t>
              </a:r>
              <a:endParaRPr lang="zh-CN" altLang="en-US" sz="2400" dirty="0"/>
            </a:p>
          </p:txBody>
        </p:sp>
      </p:grpSp>
      <p:grpSp>
        <p:nvGrpSpPr>
          <p:cNvPr id="85" name="组合 84"/>
          <p:cNvGrpSpPr/>
          <p:nvPr/>
        </p:nvGrpSpPr>
        <p:grpSpPr>
          <a:xfrm>
            <a:off x="977122" y="5441537"/>
            <a:ext cx="7825720" cy="830997"/>
            <a:chOff x="1592862" y="3872116"/>
            <a:chExt cx="7825720" cy="830997"/>
          </a:xfrm>
        </p:grpSpPr>
        <p:sp>
          <p:nvSpPr>
            <p:cNvPr id="86" name="椭圆 85"/>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87" name="矩形 86"/>
            <p:cNvSpPr/>
            <p:nvPr/>
          </p:nvSpPr>
          <p:spPr>
            <a:xfrm>
              <a:off x="1770891" y="3872116"/>
              <a:ext cx="7647691" cy="830997"/>
            </a:xfrm>
            <a:prstGeom prst="rect">
              <a:avLst/>
            </a:prstGeom>
          </p:spPr>
          <p:txBody>
            <a:bodyPr wrap="square">
              <a:spAutoFit/>
            </a:bodyPr>
            <a:lstStyle/>
            <a:p>
              <a:pPr fontAlgn="base">
                <a:spcAft>
                  <a:spcPct val="0"/>
                </a:spcAft>
                <a:defRPr/>
              </a:pPr>
              <a:r>
                <a:rPr lang="zh-CN" altLang="en-US" sz="2400" dirty="0"/>
                <a:t>如果原区域全白，则舍弃这一块不做修改，否则变化可能会被直观视觉所感受到。</a:t>
              </a:r>
              <a:endParaRPr lang="zh-CN" altLang="en-US" sz="2400" dirty="0"/>
            </a:p>
          </p:txBody>
        </p:sp>
      </p:grpSp>
      <p:grpSp>
        <p:nvGrpSpPr>
          <p:cNvPr id="88" name="组合 87"/>
          <p:cNvGrpSpPr/>
          <p:nvPr/>
        </p:nvGrpSpPr>
        <p:grpSpPr>
          <a:xfrm>
            <a:off x="9191424" y="2920760"/>
            <a:ext cx="1905427" cy="3351774"/>
            <a:chOff x="8672766" y="1653142"/>
            <a:chExt cx="2751188" cy="4839525"/>
          </a:xfrm>
        </p:grpSpPr>
        <p:pic>
          <p:nvPicPr>
            <p:cNvPr id="89" name="图片 88"/>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72766" y="1653142"/>
              <a:ext cx="2751188" cy="4839525"/>
            </a:xfrm>
            <a:prstGeom prst="rect">
              <a:avLst/>
            </a:prstGeom>
          </p:spPr>
        </p:pic>
        <p:sp>
          <p:nvSpPr>
            <p:cNvPr id="90" name="圆角矩形 8"/>
            <p:cNvSpPr/>
            <p:nvPr/>
          </p:nvSpPr>
          <p:spPr>
            <a:xfrm>
              <a:off x="8839200" y="1809135"/>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16"/>
            <p:cNvSpPr/>
            <p:nvPr/>
          </p:nvSpPr>
          <p:spPr>
            <a:xfrm>
              <a:off x="9477583" y="1818967"/>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17"/>
            <p:cNvSpPr/>
            <p:nvPr/>
          </p:nvSpPr>
          <p:spPr>
            <a:xfrm>
              <a:off x="10101872" y="1808478"/>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8"/>
            <p:cNvSpPr/>
            <p:nvPr/>
          </p:nvSpPr>
          <p:spPr>
            <a:xfrm>
              <a:off x="8849032" y="2810951"/>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19"/>
            <p:cNvSpPr/>
            <p:nvPr/>
          </p:nvSpPr>
          <p:spPr>
            <a:xfrm>
              <a:off x="8853177" y="3796613"/>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20"/>
            <p:cNvSpPr/>
            <p:nvPr/>
          </p:nvSpPr>
          <p:spPr>
            <a:xfrm>
              <a:off x="9477583" y="3807433"/>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21"/>
            <p:cNvSpPr/>
            <p:nvPr/>
          </p:nvSpPr>
          <p:spPr>
            <a:xfrm>
              <a:off x="8853177" y="4801939"/>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25"/>
            <p:cNvSpPr/>
            <p:nvPr/>
          </p:nvSpPr>
          <p:spPr>
            <a:xfrm>
              <a:off x="9481727" y="4803058"/>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26"/>
            <p:cNvSpPr/>
            <p:nvPr/>
          </p:nvSpPr>
          <p:spPr>
            <a:xfrm>
              <a:off x="10096094" y="4803056"/>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27"/>
            <p:cNvSpPr/>
            <p:nvPr/>
          </p:nvSpPr>
          <p:spPr>
            <a:xfrm>
              <a:off x="10739957" y="4797380"/>
              <a:ext cx="501445" cy="511278"/>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barn(inVertical)">
                                      <p:cBhvr>
                                        <p:cTn id="14" dur="500"/>
                                        <p:tgtEl>
                                          <p:spTgt spid="7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left)">
                                      <p:cBhvr>
                                        <p:cTn id="30" dur="500"/>
                                        <p:tgtEl>
                                          <p:spTgt spid="82"/>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left)">
                                      <p:cBhvr>
                                        <p:cTn id="34" dur="500"/>
                                        <p:tgtEl>
                                          <p:spTgt spid="85"/>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wipe(up)">
                                      <p:cBhvr>
                                        <p:cTn id="3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59350" y="637786"/>
            <a:ext cx="4836650" cy="840284"/>
            <a:chOff x="3135993" y="1051060"/>
            <a:chExt cx="4836650" cy="840284"/>
          </a:xfrm>
        </p:grpSpPr>
        <p:sp>
          <p:nvSpPr>
            <p:cNvPr id="7" name="矩形: 圆角 6"/>
            <p:cNvSpPr/>
            <p:nvPr/>
          </p:nvSpPr>
          <p:spPr>
            <a:xfrm>
              <a:off x="3839427" y="1280937"/>
              <a:ext cx="413321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矩形 7"/>
            <p:cNvSpPr/>
            <p:nvPr/>
          </p:nvSpPr>
          <p:spPr>
            <a:xfrm>
              <a:off x="3972879" y="1333399"/>
              <a:ext cx="383630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简易算法的嵌入过程</a:t>
              </a:r>
              <a:r>
                <a:rPr lang="en-US" altLang="zh-CN"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rPr>
                <a:t>(2)</a:t>
              </a:r>
              <a:endParaRPr lang="en-US" altLang="zh-CN" sz="2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Heavy" panose="020B0A00000000000000" pitchFamily="34" charset="-122"/>
                <a:cs typeface="Times New Roman" panose="02020603050405020304" pitchFamily="18" charset="0"/>
              </a:endParaRPr>
            </a:p>
          </p:txBody>
        </p:sp>
        <p:sp>
          <p:nvSpPr>
            <p:cNvPr id="9" name="矩形 8"/>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7</a:t>
              </a:r>
              <a:endParaRPr lang="zh-CN" altLang="en-US" sz="4800" b="1" i="1" dirty="0">
                <a:solidFill>
                  <a:schemeClr val="accent5">
                    <a:lumMod val="50000"/>
                  </a:schemeClr>
                </a:solidFill>
                <a:latin typeface="+mj-lt"/>
              </a:endParaRPr>
            </a:p>
          </p:txBody>
        </p:sp>
        <p:cxnSp>
          <p:nvCxnSpPr>
            <p:cNvPr id="10" name="直接连接符 9"/>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268994" y="1664351"/>
            <a:ext cx="11327097" cy="461665"/>
          </a:xfrm>
          <a:prstGeom prst="rect">
            <a:avLst/>
          </a:prstGeom>
        </p:spPr>
        <p:txBody>
          <a:bodyPr wrap="square">
            <a:spAutoFit/>
          </a:bodyPr>
          <a:lstStyle/>
          <a:p>
            <a:pPr lvl="1"/>
            <a:r>
              <a:rPr lang="zh-CN" altLang="en-US" sz="2400" dirty="0"/>
              <a:t>（</a:t>
            </a:r>
            <a:r>
              <a:rPr lang="en-US" altLang="zh-CN" sz="2400" dirty="0"/>
              <a:t>2</a:t>
            </a:r>
            <a:r>
              <a:rPr lang="zh-CN" altLang="en-US" sz="2400" dirty="0"/>
              <a:t>）</a:t>
            </a:r>
            <a:r>
              <a:rPr lang="zh-CN" altLang="en-US" sz="2400" dirty="0">
                <a:solidFill>
                  <a:srgbClr val="0F73EE"/>
                </a:solidFill>
              </a:rPr>
              <a:t>如果我们要嵌入的信息为</a:t>
            </a:r>
            <a:r>
              <a:rPr lang="en-US" altLang="zh-CN" sz="2400" dirty="0">
                <a:solidFill>
                  <a:srgbClr val="0F73EE"/>
                </a:solidFill>
              </a:rPr>
              <a:t>1</a:t>
            </a:r>
            <a:r>
              <a:rPr lang="zh-CN" altLang="en-US" sz="2400" dirty="0">
                <a:solidFill>
                  <a:srgbClr val="0F73EE"/>
                </a:solidFill>
              </a:rPr>
              <a:t>，则需要将当前区域的黑像素点数量调整到</a:t>
            </a:r>
            <a:r>
              <a:rPr lang="en-US" altLang="zh-CN" sz="2400" dirty="0">
                <a:solidFill>
                  <a:srgbClr val="0F73EE"/>
                </a:solidFill>
              </a:rPr>
              <a:t>1</a:t>
            </a:r>
            <a:r>
              <a:rPr lang="zh-CN" altLang="en-US" sz="2400" dirty="0">
                <a:solidFill>
                  <a:srgbClr val="0F73EE"/>
                </a:solidFill>
              </a:rPr>
              <a:t>个。</a:t>
            </a:r>
            <a:endParaRPr lang="zh-CN" altLang="en-US" sz="2400" dirty="0">
              <a:solidFill>
                <a:srgbClr val="0F73EE"/>
              </a:solidFill>
            </a:endParaRPr>
          </a:p>
        </p:txBody>
      </p:sp>
      <p:grpSp>
        <p:nvGrpSpPr>
          <p:cNvPr id="32" name="组合 31"/>
          <p:cNvGrpSpPr/>
          <p:nvPr/>
        </p:nvGrpSpPr>
        <p:grpSpPr>
          <a:xfrm>
            <a:off x="1026159" y="2427973"/>
            <a:ext cx="7755118" cy="461665"/>
            <a:chOff x="1592862" y="3872116"/>
            <a:chExt cx="7755118" cy="461665"/>
          </a:xfrm>
        </p:grpSpPr>
        <p:sp>
          <p:nvSpPr>
            <p:cNvPr id="33" name="椭圆 32"/>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34" name="矩形 33"/>
            <p:cNvSpPr/>
            <p:nvPr/>
          </p:nvSpPr>
          <p:spPr>
            <a:xfrm>
              <a:off x="1770892" y="3872116"/>
              <a:ext cx="7577088" cy="461665"/>
            </a:xfrm>
            <a:prstGeom prst="rect">
              <a:avLst/>
            </a:prstGeom>
          </p:spPr>
          <p:txBody>
            <a:bodyPr wrap="square">
              <a:spAutoFit/>
            </a:bodyPr>
            <a:lstStyle/>
            <a:p>
              <a:pPr fontAlgn="base">
                <a:spcAft>
                  <a:spcPct val="0"/>
                </a:spcAft>
                <a:defRPr/>
              </a:pPr>
              <a:r>
                <a:rPr lang="zh-CN" altLang="en-US" sz="2400" dirty="0"/>
                <a:t>如果当前区域黑像素点数量正好为</a:t>
              </a:r>
              <a:r>
                <a:rPr lang="en-US" altLang="zh-CN" sz="2400" dirty="0"/>
                <a:t>1</a:t>
              </a:r>
              <a:r>
                <a:rPr lang="zh-CN" altLang="en-US" sz="2400" dirty="0"/>
                <a:t>个，则不需要修改；</a:t>
              </a:r>
              <a:endParaRPr lang="zh-CN" altLang="en-US" sz="2400" dirty="0"/>
            </a:p>
          </p:txBody>
        </p:sp>
      </p:grpSp>
      <p:grpSp>
        <p:nvGrpSpPr>
          <p:cNvPr id="35" name="组合 34"/>
          <p:cNvGrpSpPr/>
          <p:nvPr/>
        </p:nvGrpSpPr>
        <p:grpSpPr>
          <a:xfrm>
            <a:off x="1026159" y="3220023"/>
            <a:ext cx="7876090" cy="1569660"/>
            <a:chOff x="1592862" y="3872116"/>
            <a:chExt cx="7876090" cy="1569660"/>
          </a:xfrm>
        </p:grpSpPr>
        <p:sp>
          <p:nvSpPr>
            <p:cNvPr id="36" name="椭圆 35"/>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37" name="矩形 36"/>
            <p:cNvSpPr/>
            <p:nvPr/>
          </p:nvSpPr>
          <p:spPr>
            <a:xfrm>
              <a:off x="1770891" y="3872116"/>
              <a:ext cx="7698061" cy="1569660"/>
            </a:xfrm>
            <a:prstGeom prst="rect">
              <a:avLst/>
            </a:prstGeom>
          </p:spPr>
          <p:txBody>
            <a:bodyPr wrap="square">
              <a:spAutoFit/>
            </a:bodyPr>
            <a:lstStyle/>
            <a:p>
              <a:pPr fontAlgn="base">
                <a:spcAft>
                  <a:spcPct val="0"/>
                </a:spcAft>
                <a:defRPr/>
              </a:pPr>
              <a:r>
                <a:rPr lang="zh-CN" altLang="en-US" sz="2400" dirty="0"/>
                <a:t>如果当前区域黑像素点数量为</a:t>
              </a:r>
              <a:r>
                <a:rPr lang="en-US" altLang="zh-CN" sz="2400" dirty="0"/>
                <a:t>0</a:t>
              </a:r>
              <a:r>
                <a:rPr lang="zh-CN" altLang="en-US" sz="2400" dirty="0"/>
                <a:t>或</a:t>
              </a:r>
              <a:r>
                <a:rPr lang="en-US" altLang="zh-CN" sz="2400" dirty="0"/>
                <a:t>2</a:t>
              </a:r>
              <a:r>
                <a:rPr lang="zh-CN" altLang="en-US" sz="2400" dirty="0"/>
                <a:t>或</a:t>
              </a:r>
              <a:r>
                <a:rPr lang="en-US" altLang="zh-CN" sz="2400" dirty="0"/>
                <a:t>3</a:t>
              </a:r>
              <a:r>
                <a:rPr lang="zh-CN" altLang="en-US" sz="2400" dirty="0"/>
                <a:t>个，则需进行修改，使其黑色像素点数量变为</a:t>
              </a:r>
              <a:r>
                <a:rPr lang="en-US" altLang="zh-CN" sz="2400" dirty="0"/>
                <a:t>1</a:t>
              </a:r>
              <a:r>
                <a:rPr lang="zh-CN" altLang="en-US" sz="2400" dirty="0"/>
                <a:t>个，同时要注意的是，对原有黑色像素直接利用，多余的翻转为白像素，为的是嵌入秘密信息的过程中，对图片的修改尽量少。</a:t>
              </a:r>
              <a:endParaRPr lang="zh-CN" altLang="en-US" sz="2400" dirty="0"/>
            </a:p>
          </p:txBody>
        </p:sp>
      </p:grpSp>
      <p:grpSp>
        <p:nvGrpSpPr>
          <p:cNvPr id="39" name="组合 38"/>
          <p:cNvGrpSpPr/>
          <p:nvPr/>
        </p:nvGrpSpPr>
        <p:grpSpPr>
          <a:xfrm>
            <a:off x="1026159" y="5211578"/>
            <a:ext cx="7876090" cy="830997"/>
            <a:chOff x="1592862" y="3872116"/>
            <a:chExt cx="7876090" cy="830997"/>
          </a:xfrm>
        </p:grpSpPr>
        <p:sp>
          <p:nvSpPr>
            <p:cNvPr id="40" name="椭圆 39"/>
            <p:cNvSpPr/>
            <p:nvPr/>
          </p:nvSpPr>
          <p:spPr>
            <a:xfrm>
              <a:off x="1592862" y="4043595"/>
              <a:ext cx="95262" cy="95262"/>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1" name="矩形 40"/>
            <p:cNvSpPr/>
            <p:nvPr/>
          </p:nvSpPr>
          <p:spPr>
            <a:xfrm>
              <a:off x="1770892" y="3872116"/>
              <a:ext cx="7698060" cy="830997"/>
            </a:xfrm>
            <a:prstGeom prst="rect">
              <a:avLst/>
            </a:prstGeom>
          </p:spPr>
          <p:txBody>
            <a:bodyPr wrap="square">
              <a:spAutoFit/>
            </a:bodyPr>
            <a:lstStyle/>
            <a:p>
              <a:pPr fontAlgn="base">
                <a:spcAft>
                  <a:spcPct val="0"/>
                </a:spcAft>
                <a:defRPr/>
              </a:pPr>
              <a:r>
                <a:rPr lang="zh-CN" altLang="en-US" sz="2400" dirty="0"/>
                <a:t>如果原区域全黑，则舍弃这一块不做修改，否则变化可能会被直观视觉所感受到。</a:t>
              </a:r>
              <a:endParaRPr lang="zh-CN" altLang="en-US" sz="2400" dirty="0"/>
            </a:p>
          </p:txBody>
        </p:sp>
      </p:grpSp>
      <p:grpSp>
        <p:nvGrpSpPr>
          <p:cNvPr id="62" name="组合 61"/>
          <p:cNvGrpSpPr/>
          <p:nvPr/>
        </p:nvGrpSpPr>
        <p:grpSpPr>
          <a:xfrm>
            <a:off x="8984562" y="2454503"/>
            <a:ext cx="2003249" cy="3523721"/>
            <a:chOff x="13658" y="2603"/>
            <a:chExt cx="4332" cy="7620"/>
          </a:xfrm>
        </p:grpSpPr>
        <p:pic>
          <p:nvPicPr>
            <p:cNvPr id="63" name="图片 6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58" y="2603"/>
              <a:ext cx="4333" cy="7621"/>
            </a:xfrm>
            <a:prstGeom prst="rect">
              <a:avLst/>
            </a:prstGeom>
          </p:spPr>
        </p:pic>
        <p:sp>
          <p:nvSpPr>
            <p:cNvPr id="64" name="圆角矩形 13"/>
            <p:cNvSpPr/>
            <p:nvPr/>
          </p:nvSpPr>
          <p:spPr>
            <a:xfrm>
              <a:off x="13920" y="2849"/>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14"/>
            <p:cNvSpPr/>
            <p:nvPr/>
          </p:nvSpPr>
          <p:spPr>
            <a:xfrm>
              <a:off x="14910" y="9137"/>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15"/>
            <p:cNvSpPr/>
            <p:nvPr/>
          </p:nvSpPr>
          <p:spPr>
            <a:xfrm>
              <a:off x="15921" y="9132"/>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16"/>
            <p:cNvSpPr/>
            <p:nvPr/>
          </p:nvSpPr>
          <p:spPr>
            <a:xfrm>
              <a:off x="16915" y="9137"/>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17"/>
            <p:cNvSpPr/>
            <p:nvPr/>
          </p:nvSpPr>
          <p:spPr>
            <a:xfrm>
              <a:off x="13942" y="5994"/>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18"/>
            <p:cNvSpPr/>
            <p:nvPr/>
          </p:nvSpPr>
          <p:spPr>
            <a:xfrm>
              <a:off x="14910" y="5996"/>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19"/>
            <p:cNvSpPr/>
            <p:nvPr/>
          </p:nvSpPr>
          <p:spPr>
            <a:xfrm>
              <a:off x="13942" y="7562"/>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20"/>
            <p:cNvSpPr/>
            <p:nvPr/>
          </p:nvSpPr>
          <p:spPr>
            <a:xfrm>
              <a:off x="14916" y="7564"/>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21"/>
            <p:cNvSpPr/>
            <p:nvPr/>
          </p:nvSpPr>
          <p:spPr>
            <a:xfrm>
              <a:off x="15899" y="7564"/>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25"/>
            <p:cNvSpPr/>
            <p:nvPr/>
          </p:nvSpPr>
          <p:spPr>
            <a:xfrm>
              <a:off x="13920" y="9124"/>
              <a:ext cx="790" cy="805"/>
            </a:xfrm>
            <a:prstGeom prst="roundRect">
              <a:avLst/>
            </a:prstGeom>
            <a:solidFill>
              <a:srgbClr val="0F7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ags/tag7.xml><?xml version="1.0" encoding="utf-8"?>
<p:tagLst xmlns:p="http://schemas.openxmlformats.org/presentationml/2006/main">
  <p:tag name="ISLIDE.VECTOR" val="28b0fd0e-7ece-4f48-881a-83c93b08799b"/>
</p:tagLst>
</file>

<file path=ppt/tags/tag8.xml><?xml version="1.0" encoding="utf-8"?>
<p:tagLst xmlns:p="http://schemas.openxmlformats.org/presentationml/2006/main">
  <p:tag name="ISLIDE.VECTOR" val="28b0fd0e-7ece-4f48-881a-83c93b08799b"/>
</p:tagLst>
</file>

<file path=ppt/tags/tag9.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2729</Words>
  <Application>WPS 演示</Application>
  <PresentationFormat>宽屏</PresentationFormat>
  <Paragraphs>293</Paragraphs>
  <Slides>17</Slides>
  <Notes>4</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17</vt:i4>
      </vt:variant>
    </vt:vector>
  </HeadingPairs>
  <TitlesOfParts>
    <vt:vector size="35" baseType="lpstr">
      <vt:lpstr>Arial</vt:lpstr>
      <vt:lpstr>宋体</vt:lpstr>
      <vt:lpstr>Wingdings</vt:lpstr>
      <vt:lpstr>思源黑体 CN Heavy</vt:lpstr>
      <vt:lpstr>微软雅黑 Light</vt:lpstr>
      <vt:lpstr>Times New Roman</vt:lpstr>
      <vt:lpstr>黑体</vt:lpstr>
      <vt:lpstr>Wingdings</vt:lpstr>
      <vt:lpstr>微软雅黑</vt:lpstr>
      <vt:lpstr>Arial Unicode MS</vt:lpstr>
      <vt:lpstr>思源黑体 CN Normal</vt:lpstr>
      <vt:lpstr>等线</vt:lpstr>
      <vt:lpstr>Calibri</vt:lpstr>
      <vt:lpstr>Office 主题​​</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141</cp:revision>
  <dcterms:created xsi:type="dcterms:W3CDTF">2019-09-27T01:23:00Z</dcterms:created>
  <dcterms:modified xsi:type="dcterms:W3CDTF">2019-12-28T23:30:57Z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